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 id="2147483662" r:id="rId3"/>
    <p:sldMasterId id="2147483673" r:id="rId4"/>
  </p:sldMasterIdLst>
  <p:notesMasterIdLst>
    <p:notesMasterId r:id="rId37"/>
  </p:notesMasterIdLst>
  <p:sldIdLst>
    <p:sldId id="393" r:id="rId5"/>
    <p:sldId id="394" r:id="rId6"/>
    <p:sldId id="421" r:id="rId7"/>
    <p:sldId id="437" r:id="rId8"/>
    <p:sldId id="420" r:id="rId9"/>
    <p:sldId id="397" r:id="rId10"/>
    <p:sldId id="427" r:id="rId11"/>
    <p:sldId id="439" r:id="rId12"/>
    <p:sldId id="428" r:id="rId13"/>
    <p:sldId id="429" r:id="rId14"/>
    <p:sldId id="404" r:id="rId15"/>
    <p:sldId id="434" r:id="rId16"/>
    <p:sldId id="435" r:id="rId17"/>
    <p:sldId id="436" r:id="rId18"/>
    <p:sldId id="377" r:id="rId19"/>
    <p:sldId id="375" r:id="rId20"/>
    <p:sldId id="374" r:id="rId21"/>
    <p:sldId id="373" r:id="rId22"/>
    <p:sldId id="379" r:id="rId23"/>
    <p:sldId id="392" r:id="rId24"/>
    <p:sldId id="380" r:id="rId25"/>
    <p:sldId id="382" r:id="rId26"/>
    <p:sldId id="423" r:id="rId27"/>
    <p:sldId id="430" r:id="rId28"/>
    <p:sldId id="431" r:id="rId29"/>
    <p:sldId id="445" r:id="rId30"/>
    <p:sldId id="440" r:id="rId31"/>
    <p:sldId id="441" r:id="rId32"/>
    <p:sldId id="442" r:id="rId33"/>
    <p:sldId id="443" r:id="rId34"/>
    <p:sldId id="444" r:id="rId35"/>
    <p:sldId id="387"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pos="461" userDrawn="1">
          <p15:clr>
            <a:srgbClr val="F26B43"/>
          </p15:clr>
        </p15:guide>
        <p15:guide id="4" orient="horz" pos="709" userDrawn="1">
          <p15:clr>
            <a:srgbClr val="F26B43"/>
          </p15:clr>
        </p15:guide>
        <p15:guide id="5" orient="horz" pos="3884" userDrawn="1">
          <p15:clr>
            <a:srgbClr val="F26B43"/>
          </p15:clr>
        </p15:guide>
        <p15:guide id="6" pos="7242"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0000FF"/>
    <a:srgbClr val="00FFFF"/>
    <a:srgbClr val="66CCFF"/>
    <a:srgbClr val="154A51"/>
    <a:srgbClr val="00CCFF"/>
    <a:srgbClr val="339966"/>
    <a:srgbClr val="006666"/>
    <a:srgbClr val="008080"/>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9852" autoAdjust="0"/>
  </p:normalViewPr>
  <p:slideViewPr>
    <p:cSldViewPr snapToGrid="0" showGuides="1">
      <p:cViewPr varScale="1">
        <p:scale>
          <a:sx n="89" d="100"/>
          <a:sy n="89" d="100"/>
        </p:scale>
        <p:origin x="-186" y="-108"/>
      </p:cViewPr>
      <p:guideLst>
        <p:guide orient="horz" pos="2160"/>
        <p:guide orient="horz" pos="709"/>
        <p:guide orient="horz" pos="3884"/>
        <p:guide pos="3840"/>
        <p:guide pos="461"/>
        <p:guide pos="724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7C9DD-C891-41F5-9947-7CB972EAACF6}" type="doc">
      <dgm:prSet loTypeId="urn:microsoft.com/office/officeart/2005/8/layout/venn2" loCatId="relationship" qsTypeId="urn:microsoft.com/office/officeart/2005/8/quickstyle/simple1" qsCatId="simple" csTypeId="urn:microsoft.com/office/officeart/2005/8/colors/colorful5" csCatId="colorful" phldr="1"/>
      <dgm:spPr/>
      <dgm:t>
        <a:bodyPr/>
        <a:lstStyle/>
        <a:p>
          <a:endParaRPr lang="zh-CN" altLang="en-US"/>
        </a:p>
      </dgm:t>
    </dgm:pt>
    <dgm:pt modelId="{EC78473E-0C7F-4C7B-9831-FF30729D6796}">
      <dgm:prSet phldrT="[文本]" custT="1"/>
      <dgm:spPr/>
      <dgm:t>
        <a:bodyPr/>
        <a:lstStyle/>
        <a:p>
          <a:r>
            <a:rPr lang="zh-CN" altLang="en-US" sz="1200" b="1" smtClean="0">
              <a:latin typeface="微软雅黑" panose="020B0503020204020204" pitchFamily="34" charset="-122"/>
              <a:ea typeface="微软雅黑" panose="020B0503020204020204" pitchFamily="34" charset="-122"/>
            </a:rPr>
            <a:t>人才培养体系创新</a:t>
          </a:r>
          <a:endParaRPr lang="zh-CN" altLang="en-US" sz="1200" dirty="0"/>
        </a:p>
      </dgm:t>
    </dgm:pt>
    <dgm:pt modelId="{A9E9AB63-1FB5-4446-9AE9-D73745FDC241}" type="parTrans" cxnId="{5B2B3C13-8EB6-4750-94D3-81F9376A245B}">
      <dgm:prSet/>
      <dgm:spPr/>
      <dgm:t>
        <a:bodyPr/>
        <a:lstStyle/>
        <a:p>
          <a:endParaRPr lang="zh-CN" altLang="en-US"/>
        </a:p>
      </dgm:t>
    </dgm:pt>
    <dgm:pt modelId="{E0849287-34DE-4923-A190-84028CC8F2C4}" type="sibTrans" cxnId="{5B2B3C13-8EB6-4750-94D3-81F9376A245B}">
      <dgm:prSet/>
      <dgm:spPr/>
      <dgm:t>
        <a:bodyPr/>
        <a:lstStyle/>
        <a:p>
          <a:endParaRPr lang="zh-CN" altLang="en-US"/>
        </a:p>
      </dgm:t>
    </dgm:pt>
    <dgm:pt modelId="{0162F445-3CF7-42ED-84A5-AF640D4D08A0}">
      <dgm:prSet phldrT="[文本]" custT="1"/>
      <dgm:spPr/>
      <dgm:t>
        <a:bodyPr/>
        <a:lstStyle/>
        <a:p>
          <a:r>
            <a:rPr lang="zh-CN" altLang="en-US" sz="1200" b="1" smtClean="0">
              <a:latin typeface="微软雅黑" panose="020B0503020204020204" pitchFamily="34" charset="-122"/>
              <a:ea typeface="微软雅黑" panose="020B0503020204020204" pitchFamily="34" charset="-122"/>
            </a:rPr>
            <a:t>运营管理体制机制创新</a:t>
          </a:r>
          <a:endParaRPr lang="zh-CN" altLang="en-US" sz="1200" dirty="0"/>
        </a:p>
      </dgm:t>
    </dgm:pt>
    <dgm:pt modelId="{1B4A7D6A-0D2A-457C-85BB-37D974BF5806}" type="parTrans" cxnId="{6ED55F1D-0E9F-4FC9-A1BC-3CC872BB9371}">
      <dgm:prSet/>
      <dgm:spPr/>
      <dgm:t>
        <a:bodyPr/>
        <a:lstStyle/>
        <a:p>
          <a:endParaRPr lang="zh-CN" altLang="en-US"/>
        </a:p>
      </dgm:t>
    </dgm:pt>
    <dgm:pt modelId="{30581EB7-129F-468A-AB2C-B5CAC9DCCDC2}" type="sibTrans" cxnId="{6ED55F1D-0E9F-4FC9-A1BC-3CC872BB9371}">
      <dgm:prSet/>
      <dgm:spPr/>
      <dgm:t>
        <a:bodyPr/>
        <a:lstStyle/>
        <a:p>
          <a:endParaRPr lang="zh-CN" altLang="en-US"/>
        </a:p>
      </dgm:t>
    </dgm:pt>
    <dgm:pt modelId="{106CD239-B79D-4238-BC21-D0C6135B24BA}">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建设理念创新</a:t>
          </a:r>
          <a:endParaRPr lang="zh-CN" altLang="en-US" sz="1400" dirty="0"/>
        </a:p>
      </dgm:t>
    </dgm:pt>
    <dgm:pt modelId="{35D7753C-8EAB-4406-B6D1-7ACFECCA588E}" type="parTrans" cxnId="{284D8CFB-214F-40FD-A143-4DC15ED5049B}">
      <dgm:prSet/>
      <dgm:spPr/>
      <dgm:t>
        <a:bodyPr/>
        <a:lstStyle/>
        <a:p>
          <a:endParaRPr lang="zh-CN" altLang="en-US"/>
        </a:p>
      </dgm:t>
    </dgm:pt>
    <dgm:pt modelId="{661751E5-8F69-4E7F-817D-30E55156CFBD}" type="sibTrans" cxnId="{284D8CFB-214F-40FD-A143-4DC15ED5049B}">
      <dgm:prSet/>
      <dgm:spPr/>
      <dgm:t>
        <a:bodyPr/>
        <a:lstStyle/>
        <a:p>
          <a:endParaRPr lang="zh-CN" altLang="en-US"/>
        </a:p>
      </dgm:t>
    </dgm:pt>
    <dgm:pt modelId="{191C0EF2-C4FF-4000-8E80-201D864E6729}" type="pres">
      <dgm:prSet presAssocID="{E717C9DD-C891-41F5-9947-7CB972EAACF6}" presName="Name0" presStyleCnt="0">
        <dgm:presLayoutVars>
          <dgm:chMax val="7"/>
          <dgm:resizeHandles val="exact"/>
        </dgm:presLayoutVars>
      </dgm:prSet>
      <dgm:spPr/>
      <dgm:t>
        <a:bodyPr/>
        <a:lstStyle/>
        <a:p>
          <a:endParaRPr lang="zh-CN" altLang="en-US"/>
        </a:p>
      </dgm:t>
    </dgm:pt>
    <dgm:pt modelId="{73C66426-6CF4-4DC3-BCE6-11F9181E5013}" type="pres">
      <dgm:prSet presAssocID="{E717C9DD-C891-41F5-9947-7CB972EAACF6}" presName="comp1" presStyleCnt="0"/>
      <dgm:spPr/>
      <dgm:t>
        <a:bodyPr/>
        <a:lstStyle/>
        <a:p>
          <a:endParaRPr lang="zh-CN" altLang="en-US"/>
        </a:p>
      </dgm:t>
    </dgm:pt>
    <dgm:pt modelId="{7CB3E1AF-D4DC-410C-B165-9514688A588B}" type="pres">
      <dgm:prSet presAssocID="{E717C9DD-C891-41F5-9947-7CB972EAACF6}" presName="circle1" presStyleLbl="node1" presStyleIdx="0" presStyleCnt="3"/>
      <dgm:spPr/>
      <dgm:t>
        <a:bodyPr/>
        <a:lstStyle/>
        <a:p>
          <a:endParaRPr lang="zh-CN" altLang="en-US"/>
        </a:p>
      </dgm:t>
    </dgm:pt>
    <dgm:pt modelId="{E29BA6D1-4B35-4E14-B96A-701492709F06}" type="pres">
      <dgm:prSet presAssocID="{E717C9DD-C891-41F5-9947-7CB972EAACF6}" presName="c1text" presStyleLbl="node1" presStyleIdx="0" presStyleCnt="3">
        <dgm:presLayoutVars>
          <dgm:bulletEnabled val="1"/>
        </dgm:presLayoutVars>
      </dgm:prSet>
      <dgm:spPr/>
      <dgm:t>
        <a:bodyPr/>
        <a:lstStyle/>
        <a:p>
          <a:endParaRPr lang="zh-CN" altLang="en-US"/>
        </a:p>
      </dgm:t>
    </dgm:pt>
    <dgm:pt modelId="{FDB5D2D9-0BCA-4D62-8CB9-B28CAA0C6BD5}" type="pres">
      <dgm:prSet presAssocID="{E717C9DD-C891-41F5-9947-7CB972EAACF6}" presName="comp2" presStyleCnt="0"/>
      <dgm:spPr/>
      <dgm:t>
        <a:bodyPr/>
        <a:lstStyle/>
        <a:p>
          <a:endParaRPr lang="zh-CN" altLang="en-US"/>
        </a:p>
      </dgm:t>
    </dgm:pt>
    <dgm:pt modelId="{98A01ACB-EB1D-4CB8-996E-A2B6E9F5C2E2}" type="pres">
      <dgm:prSet presAssocID="{E717C9DD-C891-41F5-9947-7CB972EAACF6}" presName="circle2" presStyleLbl="node1" presStyleIdx="1" presStyleCnt="3"/>
      <dgm:spPr/>
      <dgm:t>
        <a:bodyPr/>
        <a:lstStyle/>
        <a:p>
          <a:endParaRPr lang="zh-CN" altLang="en-US"/>
        </a:p>
      </dgm:t>
    </dgm:pt>
    <dgm:pt modelId="{CD505A8F-ACBE-4B5E-92EE-88D3961522B9}" type="pres">
      <dgm:prSet presAssocID="{E717C9DD-C891-41F5-9947-7CB972EAACF6}" presName="c2text" presStyleLbl="node1" presStyleIdx="1" presStyleCnt="3">
        <dgm:presLayoutVars>
          <dgm:bulletEnabled val="1"/>
        </dgm:presLayoutVars>
      </dgm:prSet>
      <dgm:spPr/>
      <dgm:t>
        <a:bodyPr/>
        <a:lstStyle/>
        <a:p>
          <a:endParaRPr lang="zh-CN" altLang="en-US"/>
        </a:p>
      </dgm:t>
    </dgm:pt>
    <dgm:pt modelId="{7C2A89CD-D677-4163-B67E-1168F32ABF13}" type="pres">
      <dgm:prSet presAssocID="{E717C9DD-C891-41F5-9947-7CB972EAACF6}" presName="comp3" presStyleCnt="0"/>
      <dgm:spPr/>
      <dgm:t>
        <a:bodyPr/>
        <a:lstStyle/>
        <a:p>
          <a:endParaRPr lang="zh-CN" altLang="en-US"/>
        </a:p>
      </dgm:t>
    </dgm:pt>
    <dgm:pt modelId="{25BE5CF9-B4B9-4C69-8028-F5D754D44425}" type="pres">
      <dgm:prSet presAssocID="{E717C9DD-C891-41F5-9947-7CB972EAACF6}" presName="circle3" presStyleLbl="node1" presStyleIdx="2" presStyleCnt="3"/>
      <dgm:spPr/>
      <dgm:t>
        <a:bodyPr/>
        <a:lstStyle/>
        <a:p>
          <a:endParaRPr lang="zh-CN" altLang="en-US"/>
        </a:p>
      </dgm:t>
    </dgm:pt>
    <dgm:pt modelId="{8EDC867D-5C53-4691-8A05-3980403D0AA1}" type="pres">
      <dgm:prSet presAssocID="{E717C9DD-C891-41F5-9947-7CB972EAACF6}" presName="c3text" presStyleLbl="node1" presStyleIdx="2" presStyleCnt="3">
        <dgm:presLayoutVars>
          <dgm:bulletEnabled val="1"/>
        </dgm:presLayoutVars>
      </dgm:prSet>
      <dgm:spPr/>
      <dgm:t>
        <a:bodyPr/>
        <a:lstStyle/>
        <a:p>
          <a:endParaRPr lang="zh-CN" altLang="en-US"/>
        </a:p>
      </dgm:t>
    </dgm:pt>
  </dgm:ptLst>
  <dgm:cxnLst>
    <dgm:cxn modelId="{284D8CFB-214F-40FD-A143-4DC15ED5049B}" srcId="{E717C9DD-C891-41F5-9947-7CB972EAACF6}" destId="{106CD239-B79D-4238-BC21-D0C6135B24BA}" srcOrd="2" destOrd="0" parTransId="{35D7753C-8EAB-4406-B6D1-7ACFECCA588E}" sibTransId="{661751E5-8F69-4E7F-817D-30E55156CFBD}"/>
    <dgm:cxn modelId="{C11A4A07-9085-4FAC-BE0E-4583950B950F}" type="presOf" srcId="{E717C9DD-C891-41F5-9947-7CB972EAACF6}" destId="{191C0EF2-C4FF-4000-8E80-201D864E6729}" srcOrd="0" destOrd="0" presId="urn:microsoft.com/office/officeart/2005/8/layout/venn2"/>
    <dgm:cxn modelId="{3A6B9280-0DA6-4BF6-B39A-712DB4960EB3}" type="presOf" srcId="{0162F445-3CF7-42ED-84A5-AF640D4D08A0}" destId="{CD505A8F-ACBE-4B5E-92EE-88D3961522B9}" srcOrd="1" destOrd="0" presId="urn:microsoft.com/office/officeart/2005/8/layout/venn2"/>
    <dgm:cxn modelId="{EF0D9166-68DC-46F8-8B5D-C90083C740BE}" type="presOf" srcId="{106CD239-B79D-4238-BC21-D0C6135B24BA}" destId="{25BE5CF9-B4B9-4C69-8028-F5D754D44425}" srcOrd="0" destOrd="0" presId="urn:microsoft.com/office/officeart/2005/8/layout/venn2"/>
    <dgm:cxn modelId="{F58140B1-DAA4-40A6-B832-9A805DB0A2FD}" type="presOf" srcId="{106CD239-B79D-4238-BC21-D0C6135B24BA}" destId="{8EDC867D-5C53-4691-8A05-3980403D0AA1}" srcOrd="1" destOrd="0" presId="urn:microsoft.com/office/officeart/2005/8/layout/venn2"/>
    <dgm:cxn modelId="{6ED55F1D-0E9F-4FC9-A1BC-3CC872BB9371}" srcId="{E717C9DD-C891-41F5-9947-7CB972EAACF6}" destId="{0162F445-3CF7-42ED-84A5-AF640D4D08A0}" srcOrd="1" destOrd="0" parTransId="{1B4A7D6A-0D2A-457C-85BB-37D974BF5806}" sibTransId="{30581EB7-129F-468A-AB2C-B5CAC9DCCDC2}"/>
    <dgm:cxn modelId="{7A5BACFB-0579-449B-ADAD-89C26C4FDD51}" type="presOf" srcId="{EC78473E-0C7F-4C7B-9831-FF30729D6796}" destId="{E29BA6D1-4B35-4E14-B96A-701492709F06}" srcOrd="1" destOrd="0" presId="urn:microsoft.com/office/officeart/2005/8/layout/venn2"/>
    <dgm:cxn modelId="{5B2B3C13-8EB6-4750-94D3-81F9376A245B}" srcId="{E717C9DD-C891-41F5-9947-7CB972EAACF6}" destId="{EC78473E-0C7F-4C7B-9831-FF30729D6796}" srcOrd="0" destOrd="0" parTransId="{A9E9AB63-1FB5-4446-9AE9-D73745FDC241}" sibTransId="{E0849287-34DE-4923-A190-84028CC8F2C4}"/>
    <dgm:cxn modelId="{971D07C7-65EF-406A-831E-3701CE4CB5B4}" type="presOf" srcId="{0162F445-3CF7-42ED-84A5-AF640D4D08A0}" destId="{98A01ACB-EB1D-4CB8-996E-A2B6E9F5C2E2}" srcOrd="0" destOrd="0" presId="urn:microsoft.com/office/officeart/2005/8/layout/venn2"/>
    <dgm:cxn modelId="{E5CD0F5E-39FC-4BF2-A3DC-C37AA6950CB5}" type="presOf" srcId="{EC78473E-0C7F-4C7B-9831-FF30729D6796}" destId="{7CB3E1AF-D4DC-410C-B165-9514688A588B}" srcOrd="0" destOrd="0" presId="urn:microsoft.com/office/officeart/2005/8/layout/venn2"/>
    <dgm:cxn modelId="{A99499E5-D7BE-4D51-82B6-552AB327DEEA}" type="presParOf" srcId="{191C0EF2-C4FF-4000-8E80-201D864E6729}" destId="{73C66426-6CF4-4DC3-BCE6-11F9181E5013}" srcOrd="0" destOrd="0" presId="urn:microsoft.com/office/officeart/2005/8/layout/venn2"/>
    <dgm:cxn modelId="{94CA3D21-0210-4D7E-A278-B1F2A7B7521C}" type="presParOf" srcId="{73C66426-6CF4-4DC3-BCE6-11F9181E5013}" destId="{7CB3E1AF-D4DC-410C-B165-9514688A588B}" srcOrd="0" destOrd="0" presId="urn:microsoft.com/office/officeart/2005/8/layout/venn2"/>
    <dgm:cxn modelId="{FDF38419-C7F8-4AC3-A6FA-7D00BB9FC16A}" type="presParOf" srcId="{73C66426-6CF4-4DC3-BCE6-11F9181E5013}" destId="{E29BA6D1-4B35-4E14-B96A-701492709F06}" srcOrd="1" destOrd="0" presId="urn:microsoft.com/office/officeart/2005/8/layout/venn2"/>
    <dgm:cxn modelId="{B436362A-EFF9-46E1-BF7B-0B9E8CFF58EB}" type="presParOf" srcId="{191C0EF2-C4FF-4000-8E80-201D864E6729}" destId="{FDB5D2D9-0BCA-4D62-8CB9-B28CAA0C6BD5}" srcOrd="1" destOrd="0" presId="urn:microsoft.com/office/officeart/2005/8/layout/venn2"/>
    <dgm:cxn modelId="{35709714-3F70-4726-BB01-8F24F2E871D0}" type="presParOf" srcId="{FDB5D2D9-0BCA-4D62-8CB9-B28CAA0C6BD5}" destId="{98A01ACB-EB1D-4CB8-996E-A2B6E9F5C2E2}" srcOrd="0" destOrd="0" presId="urn:microsoft.com/office/officeart/2005/8/layout/venn2"/>
    <dgm:cxn modelId="{A7908907-0C74-4675-B271-1F7CBA5AB699}" type="presParOf" srcId="{FDB5D2D9-0BCA-4D62-8CB9-B28CAA0C6BD5}" destId="{CD505A8F-ACBE-4B5E-92EE-88D3961522B9}" srcOrd="1" destOrd="0" presId="urn:microsoft.com/office/officeart/2005/8/layout/venn2"/>
    <dgm:cxn modelId="{6E5AD624-EA18-4538-B03F-49F3E399C1E7}" type="presParOf" srcId="{191C0EF2-C4FF-4000-8E80-201D864E6729}" destId="{7C2A89CD-D677-4163-B67E-1168F32ABF13}" srcOrd="2" destOrd="0" presId="urn:microsoft.com/office/officeart/2005/8/layout/venn2"/>
    <dgm:cxn modelId="{AF528B39-FA16-49AD-971B-D8D9C00B807B}" type="presParOf" srcId="{7C2A89CD-D677-4163-B67E-1168F32ABF13}" destId="{25BE5CF9-B4B9-4C69-8028-F5D754D44425}" srcOrd="0" destOrd="0" presId="urn:microsoft.com/office/officeart/2005/8/layout/venn2"/>
    <dgm:cxn modelId="{86B6115A-16E5-402C-81D8-1AFA272C24D9}" type="presParOf" srcId="{7C2A89CD-D677-4163-B67E-1168F32ABF13}" destId="{8EDC867D-5C53-4691-8A05-3980403D0AA1}" srcOrd="1" destOrd="0" presId="urn:microsoft.com/office/officeart/2005/8/layout/venn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78A3E-ED36-42DE-B9BB-E6EC0B497EB1}" type="doc">
      <dgm:prSet loTypeId="urn:microsoft.com/office/officeart/2005/8/layout/cycle2" loCatId="cycle" qsTypeId="urn:microsoft.com/office/officeart/2005/8/quickstyle/simple1" qsCatId="simple" csTypeId="urn:microsoft.com/office/officeart/2005/8/colors/colorful4" csCatId="colorful" phldr="1"/>
      <dgm:spPr/>
      <dgm:t>
        <a:bodyPr/>
        <a:lstStyle/>
        <a:p>
          <a:endParaRPr lang="zh-CN" altLang="en-US"/>
        </a:p>
      </dgm:t>
    </dgm:pt>
    <dgm:pt modelId="{DF7A9F53-A024-44B9-9CEB-B39C18670CC8}">
      <dgm:prSet phldrT="[文本]" custT="1"/>
      <dgm:spPr>
        <a:solidFill>
          <a:srgbClr val="00B0F0"/>
        </a:solidFill>
      </dgm:spPr>
      <dgm:t>
        <a:bodyPr/>
        <a:lstStyle/>
        <a:p>
          <a:r>
            <a:rPr lang="zh-CN" altLang="en-US" sz="2400" dirty="0" smtClean="0">
              <a:latin typeface="微软雅黑" panose="020B0503020204020204" pitchFamily="34" charset="-122"/>
              <a:ea typeface="微软雅黑" panose="020B0503020204020204" pitchFamily="34" charset="-122"/>
            </a:rPr>
            <a:t>产</a:t>
          </a:r>
          <a:endParaRPr lang="zh-CN" altLang="en-US" sz="2400" dirty="0">
            <a:latin typeface="微软雅黑" panose="020B0503020204020204" pitchFamily="34" charset="-122"/>
            <a:ea typeface="微软雅黑" panose="020B0503020204020204" pitchFamily="34" charset="-122"/>
          </a:endParaRPr>
        </a:p>
      </dgm:t>
    </dgm:pt>
    <dgm:pt modelId="{F153322E-1F50-424F-A3A7-B12687164331}" type="parTrans" cxnId="{C32A57F8-A0E8-4128-AB80-6B580573DF54}">
      <dgm:prSet/>
      <dgm:spPr/>
      <dgm:t>
        <a:bodyPr/>
        <a:lstStyle/>
        <a:p>
          <a:endParaRPr lang="zh-CN" altLang="en-US"/>
        </a:p>
      </dgm:t>
    </dgm:pt>
    <dgm:pt modelId="{4A4972D5-6E83-4412-AC09-14A3E364D7EE}" type="sibTrans" cxnId="{C32A57F8-A0E8-4128-AB80-6B580573DF54}">
      <dgm:prSet/>
      <dgm:spPr>
        <a:solidFill>
          <a:srgbClr val="00B0F0"/>
        </a:solidFill>
      </dgm:spPr>
      <dgm:t>
        <a:bodyPr/>
        <a:lstStyle/>
        <a:p>
          <a:endParaRPr lang="zh-CN" altLang="en-US"/>
        </a:p>
      </dgm:t>
    </dgm:pt>
    <dgm:pt modelId="{52E60580-2E92-46A2-8E2E-65401B4B162A}">
      <dgm:prSet phldrT="[文本]" custT="1"/>
      <dgm:spPr>
        <a:solidFill>
          <a:srgbClr val="0070C0"/>
        </a:solidFill>
      </dgm:spPr>
      <dgm:t>
        <a:bodyPr/>
        <a:lstStyle/>
        <a:p>
          <a:r>
            <a:rPr lang="zh-CN" altLang="en-US" sz="2400" dirty="0" smtClean="0">
              <a:latin typeface="微软雅黑" panose="020B0503020204020204" pitchFamily="34" charset="-122"/>
              <a:ea typeface="微软雅黑" panose="020B0503020204020204" pitchFamily="34" charset="-122"/>
            </a:rPr>
            <a:t>学</a:t>
          </a:r>
          <a:endParaRPr lang="zh-CN" altLang="en-US" sz="2400" dirty="0">
            <a:latin typeface="微软雅黑" panose="020B0503020204020204" pitchFamily="34" charset="-122"/>
            <a:ea typeface="微软雅黑" panose="020B0503020204020204" pitchFamily="34" charset="-122"/>
          </a:endParaRPr>
        </a:p>
      </dgm:t>
    </dgm:pt>
    <dgm:pt modelId="{32D7199B-6B30-4D22-BF22-44F00EAD3773}" type="parTrans" cxnId="{55520473-885F-492E-9222-C3908B5A89B2}">
      <dgm:prSet/>
      <dgm:spPr/>
      <dgm:t>
        <a:bodyPr/>
        <a:lstStyle/>
        <a:p>
          <a:endParaRPr lang="zh-CN" altLang="en-US"/>
        </a:p>
      </dgm:t>
    </dgm:pt>
    <dgm:pt modelId="{A46C493F-9876-4250-8F98-3FC5BFC3C89D}" type="sibTrans" cxnId="{55520473-885F-492E-9222-C3908B5A89B2}">
      <dgm:prSet/>
      <dgm:spPr>
        <a:solidFill>
          <a:srgbClr val="0070C0"/>
        </a:solidFill>
      </dgm:spPr>
      <dgm:t>
        <a:bodyPr/>
        <a:lstStyle/>
        <a:p>
          <a:endParaRPr lang="zh-CN" altLang="en-US"/>
        </a:p>
      </dgm:t>
    </dgm:pt>
    <dgm:pt modelId="{45160A0B-F74A-4AE0-A936-63FD75CE33C4}">
      <dgm:prSet phldrT="[文本]" custT="1"/>
      <dgm:spPr>
        <a:solidFill>
          <a:srgbClr val="00B0F0"/>
        </a:solidFill>
      </dgm:spPr>
      <dgm:t>
        <a:bodyPr/>
        <a:lstStyle/>
        <a:p>
          <a:r>
            <a:rPr lang="zh-CN" altLang="en-US" sz="2400" dirty="0" smtClean="0">
              <a:latin typeface="微软雅黑" panose="020B0503020204020204" pitchFamily="34" charset="-122"/>
              <a:ea typeface="微软雅黑" panose="020B0503020204020204" pitchFamily="34" charset="-122"/>
            </a:rPr>
            <a:t>研</a:t>
          </a:r>
          <a:endParaRPr lang="zh-CN" altLang="en-US" sz="2400" dirty="0">
            <a:latin typeface="微软雅黑" panose="020B0503020204020204" pitchFamily="34" charset="-122"/>
            <a:ea typeface="微软雅黑" panose="020B0503020204020204" pitchFamily="34" charset="-122"/>
          </a:endParaRPr>
        </a:p>
      </dgm:t>
    </dgm:pt>
    <dgm:pt modelId="{26CB698A-455D-4685-B1B1-3E9D3E0FDB03}" type="parTrans" cxnId="{8797745C-FAE0-4A96-8EF9-18F937277DD2}">
      <dgm:prSet/>
      <dgm:spPr/>
      <dgm:t>
        <a:bodyPr/>
        <a:lstStyle/>
        <a:p>
          <a:endParaRPr lang="zh-CN" altLang="en-US"/>
        </a:p>
      </dgm:t>
    </dgm:pt>
    <dgm:pt modelId="{082173C6-7DC7-4AA7-B506-BB5CC1A0D305}" type="sibTrans" cxnId="{8797745C-FAE0-4A96-8EF9-18F937277DD2}">
      <dgm:prSet/>
      <dgm:spPr>
        <a:solidFill>
          <a:srgbClr val="00B0F0"/>
        </a:solidFill>
      </dgm:spPr>
      <dgm:t>
        <a:bodyPr/>
        <a:lstStyle/>
        <a:p>
          <a:endParaRPr lang="zh-CN" altLang="en-US"/>
        </a:p>
      </dgm:t>
    </dgm:pt>
    <dgm:pt modelId="{A0E10693-7980-4E35-9D37-E7ACEA12838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训</a:t>
          </a:r>
          <a:endParaRPr lang="zh-CN" altLang="en-US" sz="2400" dirty="0">
            <a:latin typeface="微软雅黑" panose="020B0503020204020204" pitchFamily="34" charset="-122"/>
            <a:ea typeface="微软雅黑" panose="020B0503020204020204" pitchFamily="34" charset="-122"/>
          </a:endParaRPr>
        </a:p>
      </dgm:t>
    </dgm:pt>
    <dgm:pt modelId="{2C6183F7-2B43-4CC9-831F-055EFBCB2051}" type="parTrans" cxnId="{FAE4F6D0-B97B-46EE-8AB8-D2DA4EF3B5EE}">
      <dgm:prSet/>
      <dgm:spPr/>
      <dgm:t>
        <a:bodyPr/>
        <a:lstStyle/>
        <a:p>
          <a:endParaRPr lang="zh-CN" altLang="en-US"/>
        </a:p>
      </dgm:t>
    </dgm:pt>
    <dgm:pt modelId="{E50F1FBD-7C4B-46CB-A8AD-4623EB82254B}" type="sibTrans" cxnId="{FAE4F6D0-B97B-46EE-8AB8-D2DA4EF3B5EE}">
      <dgm:prSet/>
      <dgm:spPr/>
      <dgm:t>
        <a:bodyPr/>
        <a:lstStyle/>
        <a:p>
          <a:endParaRPr lang="zh-CN" altLang="en-US"/>
        </a:p>
      </dgm:t>
    </dgm:pt>
    <dgm:pt modelId="{7F84A092-55D7-47F6-BD46-6E92C81B554D}">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创</a:t>
          </a:r>
          <a:endParaRPr lang="zh-CN" altLang="en-US" sz="2400" dirty="0">
            <a:latin typeface="微软雅黑" panose="020B0503020204020204" pitchFamily="34" charset="-122"/>
            <a:ea typeface="微软雅黑" panose="020B0503020204020204" pitchFamily="34" charset="-122"/>
          </a:endParaRPr>
        </a:p>
      </dgm:t>
    </dgm:pt>
    <dgm:pt modelId="{8D5E4C95-D54C-41BF-8AEC-3A9A09665514}" type="parTrans" cxnId="{692A6D5F-BA92-4AEC-8DD0-257D0D87C40F}">
      <dgm:prSet/>
      <dgm:spPr/>
      <dgm:t>
        <a:bodyPr/>
        <a:lstStyle/>
        <a:p>
          <a:endParaRPr lang="zh-CN" altLang="en-US"/>
        </a:p>
      </dgm:t>
    </dgm:pt>
    <dgm:pt modelId="{63E796B3-42AD-4ADC-953D-8C5BFDCBF640}" type="sibTrans" cxnId="{692A6D5F-BA92-4AEC-8DD0-257D0D87C40F}">
      <dgm:prSet/>
      <dgm:spPr/>
      <dgm:t>
        <a:bodyPr/>
        <a:lstStyle/>
        <a:p>
          <a:endParaRPr lang="zh-CN" altLang="en-US"/>
        </a:p>
      </dgm:t>
    </dgm:pt>
    <dgm:pt modelId="{DA64C7A8-15A1-4036-95AD-AC0003E97F07}" type="pres">
      <dgm:prSet presAssocID="{D9778A3E-ED36-42DE-B9BB-E6EC0B497EB1}" presName="cycle" presStyleCnt="0">
        <dgm:presLayoutVars>
          <dgm:dir/>
          <dgm:resizeHandles val="exact"/>
        </dgm:presLayoutVars>
      </dgm:prSet>
      <dgm:spPr/>
      <dgm:t>
        <a:bodyPr/>
        <a:lstStyle/>
        <a:p>
          <a:endParaRPr lang="zh-CN" altLang="en-US"/>
        </a:p>
      </dgm:t>
    </dgm:pt>
    <dgm:pt modelId="{82865B0E-CC95-4263-8D91-558D01887AF3}" type="pres">
      <dgm:prSet presAssocID="{DF7A9F53-A024-44B9-9CEB-B39C18670CC8}" presName="node" presStyleLbl="node1" presStyleIdx="0" presStyleCnt="5">
        <dgm:presLayoutVars>
          <dgm:bulletEnabled val="1"/>
        </dgm:presLayoutVars>
      </dgm:prSet>
      <dgm:spPr/>
      <dgm:t>
        <a:bodyPr/>
        <a:lstStyle/>
        <a:p>
          <a:endParaRPr lang="zh-CN" altLang="en-US"/>
        </a:p>
      </dgm:t>
    </dgm:pt>
    <dgm:pt modelId="{F681D767-4143-4992-BAAF-43A7E6AF55A3}" type="pres">
      <dgm:prSet presAssocID="{4A4972D5-6E83-4412-AC09-14A3E364D7EE}" presName="sibTrans" presStyleLbl="sibTrans2D1" presStyleIdx="0" presStyleCnt="5"/>
      <dgm:spPr/>
      <dgm:t>
        <a:bodyPr/>
        <a:lstStyle/>
        <a:p>
          <a:endParaRPr lang="zh-CN" altLang="en-US"/>
        </a:p>
      </dgm:t>
    </dgm:pt>
    <dgm:pt modelId="{3608D231-1A36-4FF9-8F4B-968E2FEA5FDC}" type="pres">
      <dgm:prSet presAssocID="{4A4972D5-6E83-4412-AC09-14A3E364D7EE}" presName="connectorText" presStyleLbl="sibTrans2D1" presStyleIdx="0" presStyleCnt="5"/>
      <dgm:spPr/>
      <dgm:t>
        <a:bodyPr/>
        <a:lstStyle/>
        <a:p>
          <a:endParaRPr lang="zh-CN" altLang="en-US"/>
        </a:p>
      </dgm:t>
    </dgm:pt>
    <dgm:pt modelId="{04890EFF-817C-4178-A16C-3BF260C76011}" type="pres">
      <dgm:prSet presAssocID="{52E60580-2E92-46A2-8E2E-65401B4B162A}" presName="node" presStyleLbl="node1" presStyleIdx="1" presStyleCnt="5">
        <dgm:presLayoutVars>
          <dgm:bulletEnabled val="1"/>
        </dgm:presLayoutVars>
      </dgm:prSet>
      <dgm:spPr/>
      <dgm:t>
        <a:bodyPr/>
        <a:lstStyle/>
        <a:p>
          <a:endParaRPr lang="zh-CN" altLang="en-US"/>
        </a:p>
      </dgm:t>
    </dgm:pt>
    <dgm:pt modelId="{AB5CF8BB-6EAE-4D91-BE6D-16CC1F577A1B}" type="pres">
      <dgm:prSet presAssocID="{A46C493F-9876-4250-8F98-3FC5BFC3C89D}" presName="sibTrans" presStyleLbl="sibTrans2D1" presStyleIdx="1" presStyleCnt="5"/>
      <dgm:spPr/>
      <dgm:t>
        <a:bodyPr/>
        <a:lstStyle/>
        <a:p>
          <a:endParaRPr lang="zh-CN" altLang="en-US"/>
        </a:p>
      </dgm:t>
    </dgm:pt>
    <dgm:pt modelId="{7C9A6668-BB93-49D7-AB1F-290D62AA0202}" type="pres">
      <dgm:prSet presAssocID="{A46C493F-9876-4250-8F98-3FC5BFC3C89D}" presName="connectorText" presStyleLbl="sibTrans2D1" presStyleIdx="1" presStyleCnt="5"/>
      <dgm:spPr/>
      <dgm:t>
        <a:bodyPr/>
        <a:lstStyle/>
        <a:p>
          <a:endParaRPr lang="zh-CN" altLang="en-US"/>
        </a:p>
      </dgm:t>
    </dgm:pt>
    <dgm:pt modelId="{EAF00115-5B40-4EC2-A1F0-49080B1451D9}" type="pres">
      <dgm:prSet presAssocID="{45160A0B-F74A-4AE0-A936-63FD75CE33C4}" presName="node" presStyleLbl="node1" presStyleIdx="2" presStyleCnt="5">
        <dgm:presLayoutVars>
          <dgm:bulletEnabled val="1"/>
        </dgm:presLayoutVars>
      </dgm:prSet>
      <dgm:spPr/>
      <dgm:t>
        <a:bodyPr/>
        <a:lstStyle/>
        <a:p>
          <a:endParaRPr lang="zh-CN" altLang="en-US"/>
        </a:p>
      </dgm:t>
    </dgm:pt>
    <dgm:pt modelId="{FBC5ED07-CBE9-47B1-87DE-422DCB91AA8A}" type="pres">
      <dgm:prSet presAssocID="{082173C6-7DC7-4AA7-B506-BB5CC1A0D305}" presName="sibTrans" presStyleLbl="sibTrans2D1" presStyleIdx="2" presStyleCnt="5"/>
      <dgm:spPr/>
      <dgm:t>
        <a:bodyPr/>
        <a:lstStyle/>
        <a:p>
          <a:endParaRPr lang="zh-CN" altLang="en-US"/>
        </a:p>
      </dgm:t>
    </dgm:pt>
    <dgm:pt modelId="{F439D226-9569-4972-B297-63D05AB31991}" type="pres">
      <dgm:prSet presAssocID="{082173C6-7DC7-4AA7-B506-BB5CC1A0D305}" presName="connectorText" presStyleLbl="sibTrans2D1" presStyleIdx="2" presStyleCnt="5"/>
      <dgm:spPr/>
      <dgm:t>
        <a:bodyPr/>
        <a:lstStyle/>
        <a:p>
          <a:endParaRPr lang="zh-CN" altLang="en-US"/>
        </a:p>
      </dgm:t>
    </dgm:pt>
    <dgm:pt modelId="{6633279C-D4AB-4F57-9982-3DFC826BB13D}" type="pres">
      <dgm:prSet presAssocID="{A0E10693-7980-4E35-9D37-E7ACEA128388}" presName="node" presStyleLbl="node1" presStyleIdx="3" presStyleCnt="5">
        <dgm:presLayoutVars>
          <dgm:bulletEnabled val="1"/>
        </dgm:presLayoutVars>
      </dgm:prSet>
      <dgm:spPr/>
      <dgm:t>
        <a:bodyPr/>
        <a:lstStyle/>
        <a:p>
          <a:endParaRPr lang="zh-CN" altLang="en-US"/>
        </a:p>
      </dgm:t>
    </dgm:pt>
    <dgm:pt modelId="{D7296272-998E-4D64-9987-7ED6E0FD1C74}" type="pres">
      <dgm:prSet presAssocID="{E50F1FBD-7C4B-46CB-A8AD-4623EB82254B}" presName="sibTrans" presStyleLbl="sibTrans2D1" presStyleIdx="3" presStyleCnt="5"/>
      <dgm:spPr/>
      <dgm:t>
        <a:bodyPr/>
        <a:lstStyle/>
        <a:p>
          <a:endParaRPr lang="zh-CN" altLang="en-US"/>
        </a:p>
      </dgm:t>
    </dgm:pt>
    <dgm:pt modelId="{E673BC4C-BB1F-470B-B855-DA087E7D94D3}" type="pres">
      <dgm:prSet presAssocID="{E50F1FBD-7C4B-46CB-A8AD-4623EB82254B}" presName="connectorText" presStyleLbl="sibTrans2D1" presStyleIdx="3" presStyleCnt="5"/>
      <dgm:spPr/>
      <dgm:t>
        <a:bodyPr/>
        <a:lstStyle/>
        <a:p>
          <a:endParaRPr lang="zh-CN" altLang="en-US"/>
        </a:p>
      </dgm:t>
    </dgm:pt>
    <dgm:pt modelId="{E49B9CC5-B89E-40F3-B775-E69EFE3527FE}" type="pres">
      <dgm:prSet presAssocID="{7F84A092-55D7-47F6-BD46-6E92C81B554D}" presName="node" presStyleLbl="node1" presStyleIdx="4" presStyleCnt="5">
        <dgm:presLayoutVars>
          <dgm:bulletEnabled val="1"/>
        </dgm:presLayoutVars>
      </dgm:prSet>
      <dgm:spPr/>
      <dgm:t>
        <a:bodyPr/>
        <a:lstStyle/>
        <a:p>
          <a:endParaRPr lang="zh-CN" altLang="en-US"/>
        </a:p>
      </dgm:t>
    </dgm:pt>
    <dgm:pt modelId="{A98BAED4-E838-4AAC-A04C-6699494ACFD1}" type="pres">
      <dgm:prSet presAssocID="{63E796B3-42AD-4ADC-953D-8C5BFDCBF640}" presName="sibTrans" presStyleLbl="sibTrans2D1" presStyleIdx="4" presStyleCnt="5"/>
      <dgm:spPr/>
      <dgm:t>
        <a:bodyPr/>
        <a:lstStyle/>
        <a:p>
          <a:endParaRPr lang="zh-CN" altLang="en-US"/>
        </a:p>
      </dgm:t>
    </dgm:pt>
    <dgm:pt modelId="{333103A2-25B7-4EBF-B233-DAFE6554CEB4}" type="pres">
      <dgm:prSet presAssocID="{63E796B3-42AD-4ADC-953D-8C5BFDCBF640}" presName="connectorText" presStyleLbl="sibTrans2D1" presStyleIdx="4" presStyleCnt="5"/>
      <dgm:spPr/>
      <dgm:t>
        <a:bodyPr/>
        <a:lstStyle/>
        <a:p>
          <a:endParaRPr lang="zh-CN" altLang="en-US"/>
        </a:p>
      </dgm:t>
    </dgm:pt>
  </dgm:ptLst>
  <dgm:cxnLst>
    <dgm:cxn modelId="{FAE4F6D0-B97B-46EE-8AB8-D2DA4EF3B5EE}" srcId="{D9778A3E-ED36-42DE-B9BB-E6EC0B497EB1}" destId="{A0E10693-7980-4E35-9D37-E7ACEA128388}" srcOrd="3" destOrd="0" parTransId="{2C6183F7-2B43-4CC9-831F-055EFBCB2051}" sibTransId="{E50F1FBD-7C4B-46CB-A8AD-4623EB82254B}"/>
    <dgm:cxn modelId="{220160A7-14D4-4C04-B174-63418A7568A9}" type="presOf" srcId="{63E796B3-42AD-4ADC-953D-8C5BFDCBF640}" destId="{333103A2-25B7-4EBF-B233-DAFE6554CEB4}" srcOrd="1" destOrd="0" presId="urn:microsoft.com/office/officeart/2005/8/layout/cycle2"/>
    <dgm:cxn modelId="{7317FEB9-16E6-4B4C-91D0-F3DC378D98E6}" type="presOf" srcId="{A46C493F-9876-4250-8F98-3FC5BFC3C89D}" destId="{7C9A6668-BB93-49D7-AB1F-290D62AA0202}" srcOrd="1" destOrd="0" presId="urn:microsoft.com/office/officeart/2005/8/layout/cycle2"/>
    <dgm:cxn modelId="{97004064-D8E4-4E5B-B73E-27528D7A2F5C}" type="presOf" srcId="{4A4972D5-6E83-4412-AC09-14A3E364D7EE}" destId="{3608D231-1A36-4FF9-8F4B-968E2FEA5FDC}" srcOrd="1" destOrd="0" presId="urn:microsoft.com/office/officeart/2005/8/layout/cycle2"/>
    <dgm:cxn modelId="{AE9E0283-798E-4911-8302-DF9B2C99562A}" type="presOf" srcId="{45160A0B-F74A-4AE0-A936-63FD75CE33C4}" destId="{EAF00115-5B40-4EC2-A1F0-49080B1451D9}" srcOrd="0" destOrd="0" presId="urn:microsoft.com/office/officeart/2005/8/layout/cycle2"/>
    <dgm:cxn modelId="{55520473-885F-492E-9222-C3908B5A89B2}" srcId="{D9778A3E-ED36-42DE-B9BB-E6EC0B497EB1}" destId="{52E60580-2E92-46A2-8E2E-65401B4B162A}" srcOrd="1" destOrd="0" parTransId="{32D7199B-6B30-4D22-BF22-44F00EAD3773}" sibTransId="{A46C493F-9876-4250-8F98-3FC5BFC3C89D}"/>
    <dgm:cxn modelId="{C32A57F8-A0E8-4128-AB80-6B580573DF54}" srcId="{D9778A3E-ED36-42DE-B9BB-E6EC0B497EB1}" destId="{DF7A9F53-A024-44B9-9CEB-B39C18670CC8}" srcOrd="0" destOrd="0" parTransId="{F153322E-1F50-424F-A3A7-B12687164331}" sibTransId="{4A4972D5-6E83-4412-AC09-14A3E364D7EE}"/>
    <dgm:cxn modelId="{692A6D5F-BA92-4AEC-8DD0-257D0D87C40F}" srcId="{D9778A3E-ED36-42DE-B9BB-E6EC0B497EB1}" destId="{7F84A092-55D7-47F6-BD46-6E92C81B554D}" srcOrd="4" destOrd="0" parTransId="{8D5E4C95-D54C-41BF-8AEC-3A9A09665514}" sibTransId="{63E796B3-42AD-4ADC-953D-8C5BFDCBF640}"/>
    <dgm:cxn modelId="{C1B5E461-A651-475B-AD1B-902F126AFC2C}" type="presOf" srcId="{4A4972D5-6E83-4412-AC09-14A3E364D7EE}" destId="{F681D767-4143-4992-BAAF-43A7E6AF55A3}" srcOrd="0" destOrd="0" presId="urn:microsoft.com/office/officeart/2005/8/layout/cycle2"/>
    <dgm:cxn modelId="{F6DAB91D-3C89-4C43-925D-4FC6099DD56E}" type="presOf" srcId="{A46C493F-9876-4250-8F98-3FC5BFC3C89D}" destId="{AB5CF8BB-6EAE-4D91-BE6D-16CC1F577A1B}" srcOrd="0" destOrd="0" presId="urn:microsoft.com/office/officeart/2005/8/layout/cycle2"/>
    <dgm:cxn modelId="{4D8AA929-713B-4BC0-B3FC-AAD8A9F8D632}" type="presOf" srcId="{63E796B3-42AD-4ADC-953D-8C5BFDCBF640}" destId="{A98BAED4-E838-4AAC-A04C-6699494ACFD1}" srcOrd="0" destOrd="0" presId="urn:microsoft.com/office/officeart/2005/8/layout/cycle2"/>
    <dgm:cxn modelId="{4A17BF30-66EA-4D32-AB39-18CCCB7FBA73}" type="presOf" srcId="{52E60580-2E92-46A2-8E2E-65401B4B162A}" destId="{04890EFF-817C-4178-A16C-3BF260C76011}" srcOrd="0" destOrd="0" presId="urn:microsoft.com/office/officeart/2005/8/layout/cycle2"/>
    <dgm:cxn modelId="{8797745C-FAE0-4A96-8EF9-18F937277DD2}" srcId="{D9778A3E-ED36-42DE-B9BB-E6EC0B497EB1}" destId="{45160A0B-F74A-4AE0-A936-63FD75CE33C4}" srcOrd="2" destOrd="0" parTransId="{26CB698A-455D-4685-B1B1-3E9D3E0FDB03}" sibTransId="{082173C6-7DC7-4AA7-B506-BB5CC1A0D305}"/>
    <dgm:cxn modelId="{337D07D2-A6C9-4C03-864E-C8FD757E76E0}" type="presOf" srcId="{7F84A092-55D7-47F6-BD46-6E92C81B554D}" destId="{E49B9CC5-B89E-40F3-B775-E69EFE3527FE}" srcOrd="0" destOrd="0" presId="urn:microsoft.com/office/officeart/2005/8/layout/cycle2"/>
    <dgm:cxn modelId="{378A77F4-D1DD-4135-8773-381781FF0BF4}" type="presOf" srcId="{082173C6-7DC7-4AA7-B506-BB5CC1A0D305}" destId="{F439D226-9569-4972-B297-63D05AB31991}" srcOrd="1" destOrd="0" presId="urn:microsoft.com/office/officeart/2005/8/layout/cycle2"/>
    <dgm:cxn modelId="{E5A6FC9D-0823-4CC8-9F4F-8E406E3781F1}" type="presOf" srcId="{A0E10693-7980-4E35-9D37-E7ACEA128388}" destId="{6633279C-D4AB-4F57-9982-3DFC826BB13D}" srcOrd="0" destOrd="0" presId="urn:microsoft.com/office/officeart/2005/8/layout/cycle2"/>
    <dgm:cxn modelId="{FADD9D57-9D7D-4343-AF46-B98074F69D0C}" type="presOf" srcId="{082173C6-7DC7-4AA7-B506-BB5CC1A0D305}" destId="{FBC5ED07-CBE9-47B1-87DE-422DCB91AA8A}" srcOrd="0" destOrd="0" presId="urn:microsoft.com/office/officeart/2005/8/layout/cycle2"/>
    <dgm:cxn modelId="{4C686E3D-B130-4F47-92A0-186D41D3D555}" type="presOf" srcId="{E50F1FBD-7C4B-46CB-A8AD-4623EB82254B}" destId="{E673BC4C-BB1F-470B-B855-DA087E7D94D3}" srcOrd="1" destOrd="0" presId="urn:microsoft.com/office/officeart/2005/8/layout/cycle2"/>
    <dgm:cxn modelId="{86991D26-C3DF-4F1F-AD1B-B396D9BF35A8}" type="presOf" srcId="{D9778A3E-ED36-42DE-B9BB-E6EC0B497EB1}" destId="{DA64C7A8-15A1-4036-95AD-AC0003E97F07}" srcOrd="0" destOrd="0" presId="urn:microsoft.com/office/officeart/2005/8/layout/cycle2"/>
    <dgm:cxn modelId="{1C1ED2AF-14D4-4F5D-A313-382ACB6D3EC9}" type="presOf" srcId="{DF7A9F53-A024-44B9-9CEB-B39C18670CC8}" destId="{82865B0E-CC95-4263-8D91-558D01887AF3}" srcOrd="0" destOrd="0" presId="urn:microsoft.com/office/officeart/2005/8/layout/cycle2"/>
    <dgm:cxn modelId="{F93940D5-C19B-4E7D-B0A9-08B513080D19}" type="presOf" srcId="{E50F1FBD-7C4B-46CB-A8AD-4623EB82254B}" destId="{D7296272-998E-4D64-9987-7ED6E0FD1C74}" srcOrd="0" destOrd="0" presId="urn:microsoft.com/office/officeart/2005/8/layout/cycle2"/>
    <dgm:cxn modelId="{80309315-70CC-4D1A-9430-F492B63B8C03}" type="presParOf" srcId="{DA64C7A8-15A1-4036-95AD-AC0003E97F07}" destId="{82865B0E-CC95-4263-8D91-558D01887AF3}" srcOrd="0" destOrd="0" presId="urn:microsoft.com/office/officeart/2005/8/layout/cycle2"/>
    <dgm:cxn modelId="{A373C1C2-3E74-4ADF-B1C9-0B14FD1992EE}" type="presParOf" srcId="{DA64C7A8-15A1-4036-95AD-AC0003E97F07}" destId="{F681D767-4143-4992-BAAF-43A7E6AF55A3}" srcOrd="1" destOrd="0" presId="urn:microsoft.com/office/officeart/2005/8/layout/cycle2"/>
    <dgm:cxn modelId="{0299E1B4-3C02-4748-BE96-A1DE796DE1A0}" type="presParOf" srcId="{F681D767-4143-4992-BAAF-43A7E6AF55A3}" destId="{3608D231-1A36-4FF9-8F4B-968E2FEA5FDC}" srcOrd="0" destOrd="0" presId="urn:microsoft.com/office/officeart/2005/8/layout/cycle2"/>
    <dgm:cxn modelId="{57BC914B-CBB6-4F62-8DDC-5916FACA9BBC}" type="presParOf" srcId="{DA64C7A8-15A1-4036-95AD-AC0003E97F07}" destId="{04890EFF-817C-4178-A16C-3BF260C76011}" srcOrd="2" destOrd="0" presId="urn:microsoft.com/office/officeart/2005/8/layout/cycle2"/>
    <dgm:cxn modelId="{E1624972-26CC-4AA7-9589-7E76AFA6E120}" type="presParOf" srcId="{DA64C7A8-15A1-4036-95AD-AC0003E97F07}" destId="{AB5CF8BB-6EAE-4D91-BE6D-16CC1F577A1B}" srcOrd="3" destOrd="0" presId="urn:microsoft.com/office/officeart/2005/8/layout/cycle2"/>
    <dgm:cxn modelId="{4674807F-312D-4F90-9CB7-63444CD3CD13}" type="presParOf" srcId="{AB5CF8BB-6EAE-4D91-BE6D-16CC1F577A1B}" destId="{7C9A6668-BB93-49D7-AB1F-290D62AA0202}" srcOrd="0" destOrd="0" presId="urn:microsoft.com/office/officeart/2005/8/layout/cycle2"/>
    <dgm:cxn modelId="{E9C24456-E2D5-4DBB-A352-79B67CD3518A}" type="presParOf" srcId="{DA64C7A8-15A1-4036-95AD-AC0003E97F07}" destId="{EAF00115-5B40-4EC2-A1F0-49080B1451D9}" srcOrd="4" destOrd="0" presId="urn:microsoft.com/office/officeart/2005/8/layout/cycle2"/>
    <dgm:cxn modelId="{6EFA8551-E7DC-4D30-97D9-348134604C6F}" type="presParOf" srcId="{DA64C7A8-15A1-4036-95AD-AC0003E97F07}" destId="{FBC5ED07-CBE9-47B1-87DE-422DCB91AA8A}" srcOrd="5" destOrd="0" presId="urn:microsoft.com/office/officeart/2005/8/layout/cycle2"/>
    <dgm:cxn modelId="{8EBC4503-8526-4D2C-B7E1-D40BA19AC0F6}" type="presParOf" srcId="{FBC5ED07-CBE9-47B1-87DE-422DCB91AA8A}" destId="{F439D226-9569-4972-B297-63D05AB31991}" srcOrd="0" destOrd="0" presId="urn:microsoft.com/office/officeart/2005/8/layout/cycle2"/>
    <dgm:cxn modelId="{B934A4FA-257C-4AB4-B284-13A152786068}" type="presParOf" srcId="{DA64C7A8-15A1-4036-95AD-AC0003E97F07}" destId="{6633279C-D4AB-4F57-9982-3DFC826BB13D}" srcOrd="6" destOrd="0" presId="urn:microsoft.com/office/officeart/2005/8/layout/cycle2"/>
    <dgm:cxn modelId="{2F3680FF-AF8D-49B9-839D-E812477CEE6E}" type="presParOf" srcId="{DA64C7A8-15A1-4036-95AD-AC0003E97F07}" destId="{D7296272-998E-4D64-9987-7ED6E0FD1C74}" srcOrd="7" destOrd="0" presId="urn:microsoft.com/office/officeart/2005/8/layout/cycle2"/>
    <dgm:cxn modelId="{7C8774A3-66DF-4075-8C4E-D65EB5CE0E0A}" type="presParOf" srcId="{D7296272-998E-4D64-9987-7ED6E0FD1C74}" destId="{E673BC4C-BB1F-470B-B855-DA087E7D94D3}" srcOrd="0" destOrd="0" presId="urn:microsoft.com/office/officeart/2005/8/layout/cycle2"/>
    <dgm:cxn modelId="{C0AA8C92-2F47-401F-8337-5758E7F7B129}" type="presParOf" srcId="{DA64C7A8-15A1-4036-95AD-AC0003E97F07}" destId="{E49B9CC5-B89E-40F3-B775-E69EFE3527FE}" srcOrd="8" destOrd="0" presId="urn:microsoft.com/office/officeart/2005/8/layout/cycle2"/>
    <dgm:cxn modelId="{94735B31-E8F6-4A69-BD09-3460258DAFAE}" type="presParOf" srcId="{DA64C7A8-15A1-4036-95AD-AC0003E97F07}" destId="{A98BAED4-E838-4AAC-A04C-6699494ACFD1}" srcOrd="9" destOrd="0" presId="urn:microsoft.com/office/officeart/2005/8/layout/cycle2"/>
    <dgm:cxn modelId="{61268416-E0DC-4F74-9947-B635A45700A8}" type="presParOf" srcId="{A98BAED4-E838-4AAC-A04C-6699494ACFD1}" destId="{333103A2-25B7-4EBF-B233-DAFE6554CEB4}" srcOrd="0" destOrd="0" presId="urn:microsoft.com/office/officeart/2005/8/layout/cycle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5FAA01-636C-4102-BD59-03F1E90AD023}"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zh-CN" altLang="en-US"/>
        </a:p>
      </dgm:t>
    </dgm:pt>
    <dgm:pt modelId="{44E0393A-1832-470F-995B-0BB8498715FF}">
      <dgm:prSet phldrT="[文本]" custT="1"/>
      <dgm:spPr/>
      <dgm:t>
        <a:bodyPr/>
        <a:lstStyle/>
        <a:p>
          <a:r>
            <a:rPr lang="zh-CN" altLang="en-US" sz="2400" b="1" dirty="0" smtClean="0">
              <a:solidFill>
                <a:srgbClr val="FFFFFF"/>
              </a:solidFill>
              <a:latin typeface="微软雅黑" panose="020B0503020204020204" pitchFamily="34" charset="-122"/>
              <a:ea typeface="微软雅黑" panose="020B0503020204020204" pitchFamily="34" charset="-122"/>
            </a:rPr>
            <a:t>业态形式</a:t>
          </a:r>
          <a:endParaRPr lang="zh-CN" altLang="en-US" sz="2400" dirty="0"/>
        </a:p>
      </dgm:t>
    </dgm:pt>
    <dgm:pt modelId="{0E972280-F96D-4838-989A-FEE9D2621A3E}" type="parTrans" cxnId="{D978DF9C-1B95-4289-B430-A795E508A927}">
      <dgm:prSet/>
      <dgm:spPr/>
      <dgm:t>
        <a:bodyPr/>
        <a:lstStyle/>
        <a:p>
          <a:endParaRPr lang="zh-CN" altLang="en-US"/>
        </a:p>
      </dgm:t>
    </dgm:pt>
    <dgm:pt modelId="{2E14B9AC-F57A-4C5A-9DB5-1091081D0FEA}" type="sibTrans" cxnId="{D978DF9C-1B95-4289-B430-A795E508A927}">
      <dgm:prSet/>
      <dgm:spPr/>
      <dgm:t>
        <a:bodyPr/>
        <a:lstStyle/>
        <a:p>
          <a:endParaRPr lang="zh-CN" altLang="en-US"/>
        </a:p>
      </dgm:t>
    </dgm:pt>
    <dgm:pt modelId="{48C7E20C-D2E6-4A2B-940E-9225E99CB324}">
      <dgm:prSet phldrT="[文本]"/>
      <dgm:spPr>
        <a:solidFill>
          <a:schemeClr val="accent1">
            <a:lumMod val="20000"/>
            <a:lumOff val="80000"/>
          </a:schemeClr>
        </a:solidFill>
      </dgm:spPr>
      <dgm:t>
        <a:bodyPr/>
        <a:lstStyle/>
        <a:p>
          <a:r>
            <a:rPr lang="zh-CN" altLang="zh-CN" b="1" dirty="0" smtClean="0">
              <a:solidFill>
                <a:srgbClr val="006666"/>
              </a:solidFill>
              <a:latin typeface="微软雅黑" panose="020B0503020204020204" pitchFamily="34" charset="-122"/>
              <a:ea typeface="微软雅黑" panose="020B0503020204020204" pitchFamily="34" charset="-122"/>
            </a:rPr>
            <a:t>主力店</a:t>
          </a:r>
          <a:endParaRPr lang="zh-CN" altLang="en-US" dirty="0">
            <a:solidFill>
              <a:srgbClr val="006666"/>
            </a:solidFill>
          </a:endParaRPr>
        </a:p>
      </dgm:t>
    </dgm:pt>
    <dgm:pt modelId="{3AC8991A-02E9-424E-AB93-DAF890352F27}" type="parTrans" cxnId="{3720E20B-15BC-4A9E-88AC-3485CD596843}">
      <dgm:prSet/>
      <dgm:spPr/>
      <dgm:t>
        <a:bodyPr/>
        <a:lstStyle/>
        <a:p>
          <a:endParaRPr lang="zh-CN" altLang="en-US"/>
        </a:p>
      </dgm:t>
    </dgm:pt>
    <dgm:pt modelId="{67E342A2-370A-436E-BB8D-10B9D9E24245}" type="sibTrans" cxnId="{3720E20B-15BC-4A9E-88AC-3485CD596843}">
      <dgm:prSet/>
      <dgm:spPr/>
      <dgm:t>
        <a:bodyPr/>
        <a:lstStyle/>
        <a:p>
          <a:endParaRPr lang="zh-CN" altLang="en-US"/>
        </a:p>
      </dgm:t>
    </dgm:pt>
    <dgm:pt modelId="{C46345F1-5323-4095-AC00-047CBF8C316D}">
      <dgm:prSet phldrT="[文本]" custT="1"/>
      <dgm:spPr>
        <a:solidFill>
          <a:schemeClr val="accent1">
            <a:lumMod val="20000"/>
            <a:lumOff val="80000"/>
          </a:schemeClr>
        </a:solidFill>
      </dgm:spPr>
      <dgm:t>
        <a:bodyPr/>
        <a:lstStyle/>
        <a:p>
          <a:pPr>
            <a:lnSpc>
              <a:spcPts val="1500"/>
            </a:lnSpc>
          </a:pPr>
          <a:r>
            <a:rPr lang="zh-CN" altLang="zh-CN" sz="1400" b="1" dirty="0" smtClean="0">
              <a:solidFill>
                <a:srgbClr val="006666"/>
              </a:solidFill>
              <a:latin typeface="微软雅黑" panose="020B0503020204020204" pitchFamily="34" charset="-122"/>
              <a:ea typeface="微软雅黑" panose="020B0503020204020204" pitchFamily="34" charset="-122"/>
            </a:rPr>
            <a:t>众创</a:t>
          </a:r>
          <a:endParaRPr lang="en-US" altLang="zh-CN" sz="1400" b="1" dirty="0" smtClean="0">
            <a:solidFill>
              <a:srgbClr val="006666"/>
            </a:solidFill>
            <a:latin typeface="微软雅黑" panose="020B0503020204020204" pitchFamily="34" charset="-122"/>
            <a:ea typeface="微软雅黑" panose="020B0503020204020204" pitchFamily="34" charset="-122"/>
          </a:endParaRPr>
        </a:p>
        <a:p>
          <a:pPr>
            <a:lnSpc>
              <a:spcPts val="1500"/>
            </a:lnSpc>
          </a:pPr>
          <a:r>
            <a:rPr lang="zh-CN" altLang="zh-CN" sz="1400" b="1" dirty="0" smtClean="0">
              <a:solidFill>
                <a:srgbClr val="006666"/>
              </a:solidFill>
              <a:latin typeface="微软雅黑" panose="020B0503020204020204" pitchFamily="34" charset="-122"/>
              <a:ea typeface="微软雅黑" panose="020B0503020204020204" pitchFamily="34" charset="-122"/>
            </a:rPr>
            <a:t>空间</a:t>
          </a:r>
          <a:endParaRPr lang="zh-CN" altLang="en-US" sz="1400" dirty="0">
            <a:solidFill>
              <a:srgbClr val="006666"/>
            </a:solidFill>
          </a:endParaRPr>
        </a:p>
      </dgm:t>
    </dgm:pt>
    <dgm:pt modelId="{AF4EED90-40C6-4E15-A77D-E924A1809418}" type="parTrans" cxnId="{BF874ABE-2C5A-404A-AAC0-071307D2370F}">
      <dgm:prSet/>
      <dgm:spPr/>
      <dgm:t>
        <a:bodyPr/>
        <a:lstStyle/>
        <a:p>
          <a:endParaRPr lang="zh-CN" altLang="en-US"/>
        </a:p>
      </dgm:t>
    </dgm:pt>
    <dgm:pt modelId="{2E6E67F9-0D6F-4E0C-A3A6-23A51ABB0645}" type="sibTrans" cxnId="{BF874ABE-2C5A-404A-AAC0-071307D2370F}">
      <dgm:prSet/>
      <dgm:spPr/>
      <dgm:t>
        <a:bodyPr/>
        <a:lstStyle/>
        <a:p>
          <a:endParaRPr lang="zh-CN" altLang="en-US"/>
        </a:p>
      </dgm:t>
    </dgm:pt>
    <dgm:pt modelId="{B15D3F70-DA8E-4BC9-9507-8F88EB5748AA}">
      <dgm:prSet phldrT="[文本]" custT="1"/>
      <dgm:spPr>
        <a:solidFill>
          <a:schemeClr val="accent1">
            <a:lumMod val="20000"/>
            <a:lumOff val="80000"/>
          </a:schemeClr>
        </a:solidFill>
      </dgm:spPr>
      <dgm:t>
        <a:bodyPr/>
        <a:lstStyle/>
        <a:p>
          <a:pPr>
            <a:lnSpc>
              <a:spcPts val="1500"/>
            </a:lnSpc>
          </a:pPr>
          <a:r>
            <a:rPr lang="zh-CN" altLang="en-US" sz="1400" b="1" dirty="0" smtClean="0">
              <a:solidFill>
                <a:srgbClr val="006666"/>
              </a:solidFill>
              <a:latin typeface="微软雅黑" panose="020B0503020204020204" pitchFamily="34" charset="-122"/>
              <a:ea typeface="微软雅黑" panose="020B0503020204020204" pitchFamily="34" charset="-122"/>
            </a:rPr>
            <a:t>生活</a:t>
          </a:r>
          <a:endParaRPr lang="en-US" altLang="zh-CN" sz="1400" b="1" dirty="0" smtClean="0">
            <a:solidFill>
              <a:srgbClr val="006666"/>
            </a:solidFill>
            <a:latin typeface="微软雅黑" panose="020B0503020204020204" pitchFamily="34" charset="-122"/>
            <a:ea typeface="微软雅黑" panose="020B0503020204020204" pitchFamily="34" charset="-122"/>
          </a:endParaRPr>
        </a:p>
        <a:p>
          <a:pPr>
            <a:lnSpc>
              <a:spcPts val="1500"/>
            </a:lnSpc>
          </a:pPr>
          <a:r>
            <a:rPr lang="zh-CN" altLang="en-US" sz="1400" b="1" dirty="0" smtClean="0">
              <a:solidFill>
                <a:srgbClr val="006666"/>
              </a:solidFill>
              <a:latin typeface="微软雅黑" panose="020B0503020204020204" pitchFamily="34" charset="-122"/>
              <a:ea typeface="微软雅黑" panose="020B0503020204020204" pitchFamily="34" charset="-122"/>
            </a:rPr>
            <a:t>广场</a:t>
          </a:r>
          <a:endParaRPr lang="zh-CN" altLang="en-US" sz="1400" dirty="0">
            <a:solidFill>
              <a:srgbClr val="006666"/>
            </a:solidFill>
          </a:endParaRPr>
        </a:p>
      </dgm:t>
    </dgm:pt>
    <dgm:pt modelId="{EB97C6C6-F044-4B28-9E97-54F43A5037B9}" type="parTrans" cxnId="{E5D838DD-FBC8-4B7C-8325-67F128418850}">
      <dgm:prSet/>
      <dgm:spPr/>
      <dgm:t>
        <a:bodyPr/>
        <a:lstStyle/>
        <a:p>
          <a:endParaRPr lang="zh-CN" altLang="en-US"/>
        </a:p>
      </dgm:t>
    </dgm:pt>
    <dgm:pt modelId="{C662DA45-1441-48B7-9638-EE3F891AFE20}" type="sibTrans" cxnId="{E5D838DD-FBC8-4B7C-8325-67F128418850}">
      <dgm:prSet/>
      <dgm:spPr/>
      <dgm:t>
        <a:bodyPr/>
        <a:lstStyle/>
        <a:p>
          <a:endParaRPr lang="zh-CN" altLang="en-US"/>
        </a:p>
      </dgm:t>
    </dgm:pt>
    <dgm:pt modelId="{CD2B766A-91CB-43B0-8BB0-839706BFC259}">
      <dgm:prSet phldrT="[文本]"/>
      <dgm:spPr>
        <a:solidFill>
          <a:schemeClr val="accent1">
            <a:lumMod val="20000"/>
            <a:lumOff val="80000"/>
          </a:schemeClr>
        </a:solidFill>
      </dgm:spPr>
      <dgm:t>
        <a:bodyPr/>
        <a:lstStyle/>
        <a:p>
          <a:r>
            <a:rPr lang="zh-CN" altLang="zh-CN" b="1" dirty="0" smtClean="0">
              <a:solidFill>
                <a:srgbClr val="006666"/>
              </a:solidFill>
              <a:latin typeface="微软雅黑" panose="020B0503020204020204" pitchFamily="34" charset="-122"/>
              <a:ea typeface="微软雅黑" panose="020B0503020204020204" pitchFamily="34" charset="-122"/>
            </a:rPr>
            <a:t>特色店</a:t>
          </a:r>
          <a:endParaRPr lang="zh-CN" altLang="en-US" dirty="0">
            <a:solidFill>
              <a:srgbClr val="006666"/>
            </a:solidFill>
          </a:endParaRPr>
        </a:p>
      </dgm:t>
    </dgm:pt>
    <dgm:pt modelId="{2C2A436C-5CCF-4FFD-850D-26F151F1287B}" type="parTrans" cxnId="{C41A9119-44AB-45AA-B918-6567B03AB3C7}">
      <dgm:prSet/>
      <dgm:spPr/>
      <dgm:t>
        <a:bodyPr/>
        <a:lstStyle/>
        <a:p>
          <a:endParaRPr lang="zh-CN" altLang="en-US"/>
        </a:p>
      </dgm:t>
    </dgm:pt>
    <dgm:pt modelId="{B4E4889D-63C4-408F-BBF4-974E905A7D21}" type="sibTrans" cxnId="{C41A9119-44AB-45AA-B918-6567B03AB3C7}">
      <dgm:prSet/>
      <dgm:spPr/>
      <dgm:t>
        <a:bodyPr/>
        <a:lstStyle/>
        <a:p>
          <a:endParaRPr lang="zh-CN" altLang="en-US"/>
        </a:p>
      </dgm:t>
    </dgm:pt>
    <dgm:pt modelId="{4273EC7E-5545-476A-A9BE-A04C7B06550A}" type="pres">
      <dgm:prSet presAssocID="{995FAA01-636C-4102-BD59-03F1E90AD023}" presName="Name0" presStyleCnt="0">
        <dgm:presLayoutVars>
          <dgm:chMax val="1"/>
          <dgm:dir/>
          <dgm:animLvl val="ctr"/>
          <dgm:resizeHandles val="exact"/>
        </dgm:presLayoutVars>
      </dgm:prSet>
      <dgm:spPr/>
      <dgm:t>
        <a:bodyPr/>
        <a:lstStyle/>
        <a:p>
          <a:endParaRPr lang="zh-CN" altLang="en-US"/>
        </a:p>
      </dgm:t>
    </dgm:pt>
    <dgm:pt modelId="{1AD4F399-591A-4684-8CB0-5B0419A4C162}" type="pres">
      <dgm:prSet presAssocID="{44E0393A-1832-470F-995B-0BB8498715FF}" presName="centerShape" presStyleLbl="node0" presStyleIdx="0" presStyleCnt="1"/>
      <dgm:spPr/>
      <dgm:t>
        <a:bodyPr/>
        <a:lstStyle/>
        <a:p>
          <a:endParaRPr lang="zh-CN" altLang="en-US"/>
        </a:p>
      </dgm:t>
    </dgm:pt>
    <dgm:pt modelId="{893B4F96-2800-4CA5-B9F8-9316A6604E1A}" type="pres">
      <dgm:prSet presAssocID="{48C7E20C-D2E6-4A2B-940E-9225E99CB324}" presName="node" presStyleLbl="node1" presStyleIdx="0" presStyleCnt="4">
        <dgm:presLayoutVars>
          <dgm:bulletEnabled val="1"/>
        </dgm:presLayoutVars>
      </dgm:prSet>
      <dgm:spPr/>
      <dgm:t>
        <a:bodyPr/>
        <a:lstStyle/>
        <a:p>
          <a:endParaRPr lang="zh-CN" altLang="en-US"/>
        </a:p>
      </dgm:t>
    </dgm:pt>
    <dgm:pt modelId="{2BA88E10-7837-4164-BE79-746C3D64D9F4}" type="pres">
      <dgm:prSet presAssocID="{48C7E20C-D2E6-4A2B-940E-9225E99CB324}" presName="dummy" presStyleCnt="0"/>
      <dgm:spPr/>
    </dgm:pt>
    <dgm:pt modelId="{7BFD2E9E-306E-4426-B90D-33367562A7DC}" type="pres">
      <dgm:prSet presAssocID="{67E342A2-370A-436E-BB8D-10B9D9E24245}" presName="sibTrans" presStyleLbl="sibTrans2D1" presStyleIdx="0" presStyleCnt="4" custLinFactNeighborX="-1500" custLinFactNeighborY="-500"/>
      <dgm:spPr/>
      <dgm:t>
        <a:bodyPr/>
        <a:lstStyle/>
        <a:p>
          <a:endParaRPr lang="zh-CN" altLang="en-US"/>
        </a:p>
      </dgm:t>
    </dgm:pt>
    <dgm:pt modelId="{A6681565-CCD2-4E28-B8E7-FEAE6DDBB094}" type="pres">
      <dgm:prSet presAssocID="{C46345F1-5323-4095-AC00-047CBF8C316D}" presName="node" presStyleLbl="node1" presStyleIdx="1" presStyleCnt="4">
        <dgm:presLayoutVars>
          <dgm:bulletEnabled val="1"/>
        </dgm:presLayoutVars>
      </dgm:prSet>
      <dgm:spPr/>
      <dgm:t>
        <a:bodyPr/>
        <a:lstStyle/>
        <a:p>
          <a:endParaRPr lang="zh-CN" altLang="en-US"/>
        </a:p>
      </dgm:t>
    </dgm:pt>
    <dgm:pt modelId="{3C72775B-7935-43AB-A630-D2B98A65E98C}" type="pres">
      <dgm:prSet presAssocID="{C46345F1-5323-4095-AC00-047CBF8C316D}" presName="dummy" presStyleCnt="0"/>
      <dgm:spPr/>
    </dgm:pt>
    <dgm:pt modelId="{9322B65D-CF66-44CE-B807-C21E92643E94}" type="pres">
      <dgm:prSet presAssocID="{2E6E67F9-0D6F-4E0C-A3A6-23A51ABB0645}" presName="sibTrans" presStyleLbl="sibTrans2D1" presStyleIdx="1" presStyleCnt="4"/>
      <dgm:spPr/>
      <dgm:t>
        <a:bodyPr/>
        <a:lstStyle/>
        <a:p>
          <a:endParaRPr lang="zh-CN" altLang="en-US"/>
        </a:p>
      </dgm:t>
    </dgm:pt>
    <dgm:pt modelId="{02315ED7-0177-44D2-89F2-DF0189F184F6}" type="pres">
      <dgm:prSet presAssocID="{B15D3F70-DA8E-4BC9-9507-8F88EB5748AA}" presName="node" presStyleLbl="node1" presStyleIdx="2" presStyleCnt="4">
        <dgm:presLayoutVars>
          <dgm:bulletEnabled val="1"/>
        </dgm:presLayoutVars>
      </dgm:prSet>
      <dgm:spPr/>
      <dgm:t>
        <a:bodyPr/>
        <a:lstStyle/>
        <a:p>
          <a:endParaRPr lang="zh-CN" altLang="en-US"/>
        </a:p>
      </dgm:t>
    </dgm:pt>
    <dgm:pt modelId="{FDBCE576-44C7-4AE3-9423-D848078CA7B4}" type="pres">
      <dgm:prSet presAssocID="{B15D3F70-DA8E-4BC9-9507-8F88EB5748AA}" presName="dummy" presStyleCnt="0"/>
      <dgm:spPr/>
    </dgm:pt>
    <dgm:pt modelId="{814A6515-3E5C-48D9-A5F2-6C0CC7492B55}" type="pres">
      <dgm:prSet presAssocID="{C662DA45-1441-48B7-9638-EE3F891AFE20}" presName="sibTrans" presStyleLbl="sibTrans2D1" presStyleIdx="2" presStyleCnt="4"/>
      <dgm:spPr/>
      <dgm:t>
        <a:bodyPr/>
        <a:lstStyle/>
        <a:p>
          <a:endParaRPr lang="zh-CN" altLang="en-US"/>
        </a:p>
      </dgm:t>
    </dgm:pt>
    <dgm:pt modelId="{238EC7C3-95E2-403F-84DC-14EA4D2E1B42}" type="pres">
      <dgm:prSet presAssocID="{CD2B766A-91CB-43B0-8BB0-839706BFC259}" presName="node" presStyleLbl="node1" presStyleIdx="3" presStyleCnt="4">
        <dgm:presLayoutVars>
          <dgm:bulletEnabled val="1"/>
        </dgm:presLayoutVars>
      </dgm:prSet>
      <dgm:spPr/>
      <dgm:t>
        <a:bodyPr/>
        <a:lstStyle/>
        <a:p>
          <a:endParaRPr lang="zh-CN" altLang="en-US"/>
        </a:p>
      </dgm:t>
    </dgm:pt>
    <dgm:pt modelId="{F6E419AD-5A5E-4AFE-BD10-2DD840243989}" type="pres">
      <dgm:prSet presAssocID="{CD2B766A-91CB-43B0-8BB0-839706BFC259}" presName="dummy" presStyleCnt="0"/>
      <dgm:spPr/>
    </dgm:pt>
    <dgm:pt modelId="{195E812F-B68D-4BDB-9496-1E747C75385F}" type="pres">
      <dgm:prSet presAssocID="{B4E4889D-63C4-408F-BBF4-974E905A7D21}" presName="sibTrans" presStyleLbl="sibTrans2D1" presStyleIdx="3" presStyleCnt="4"/>
      <dgm:spPr/>
      <dgm:t>
        <a:bodyPr/>
        <a:lstStyle/>
        <a:p>
          <a:endParaRPr lang="zh-CN" altLang="en-US"/>
        </a:p>
      </dgm:t>
    </dgm:pt>
  </dgm:ptLst>
  <dgm:cxnLst>
    <dgm:cxn modelId="{BF874ABE-2C5A-404A-AAC0-071307D2370F}" srcId="{44E0393A-1832-470F-995B-0BB8498715FF}" destId="{C46345F1-5323-4095-AC00-047CBF8C316D}" srcOrd="1" destOrd="0" parTransId="{AF4EED90-40C6-4E15-A77D-E924A1809418}" sibTransId="{2E6E67F9-0D6F-4E0C-A3A6-23A51ABB0645}"/>
    <dgm:cxn modelId="{E5D838DD-FBC8-4B7C-8325-67F128418850}" srcId="{44E0393A-1832-470F-995B-0BB8498715FF}" destId="{B15D3F70-DA8E-4BC9-9507-8F88EB5748AA}" srcOrd="2" destOrd="0" parTransId="{EB97C6C6-F044-4B28-9E97-54F43A5037B9}" sibTransId="{C662DA45-1441-48B7-9638-EE3F891AFE20}"/>
    <dgm:cxn modelId="{C03FD06E-3804-4F67-AD33-7CED31563C07}" type="presOf" srcId="{C662DA45-1441-48B7-9638-EE3F891AFE20}" destId="{814A6515-3E5C-48D9-A5F2-6C0CC7492B55}" srcOrd="0" destOrd="0" presId="urn:microsoft.com/office/officeart/2005/8/layout/radial6"/>
    <dgm:cxn modelId="{D978DF9C-1B95-4289-B430-A795E508A927}" srcId="{995FAA01-636C-4102-BD59-03F1E90AD023}" destId="{44E0393A-1832-470F-995B-0BB8498715FF}" srcOrd="0" destOrd="0" parTransId="{0E972280-F96D-4838-989A-FEE9D2621A3E}" sibTransId="{2E14B9AC-F57A-4C5A-9DB5-1091081D0FEA}"/>
    <dgm:cxn modelId="{46D64971-2AF0-4C92-99EC-FC55A389C485}" type="presOf" srcId="{B4E4889D-63C4-408F-BBF4-974E905A7D21}" destId="{195E812F-B68D-4BDB-9496-1E747C75385F}" srcOrd="0" destOrd="0" presId="urn:microsoft.com/office/officeart/2005/8/layout/radial6"/>
    <dgm:cxn modelId="{B0834157-9674-41C2-BD1A-A66A8D3D1C25}" type="presOf" srcId="{B15D3F70-DA8E-4BC9-9507-8F88EB5748AA}" destId="{02315ED7-0177-44D2-89F2-DF0189F184F6}" srcOrd="0" destOrd="0" presId="urn:microsoft.com/office/officeart/2005/8/layout/radial6"/>
    <dgm:cxn modelId="{02D1EDE8-D582-4847-81B3-CDED965B5321}" type="presOf" srcId="{67E342A2-370A-436E-BB8D-10B9D9E24245}" destId="{7BFD2E9E-306E-4426-B90D-33367562A7DC}" srcOrd="0" destOrd="0" presId="urn:microsoft.com/office/officeart/2005/8/layout/radial6"/>
    <dgm:cxn modelId="{0F9DCD33-9238-44F2-999E-4AE9E016989E}" type="presOf" srcId="{48C7E20C-D2E6-4A2B-940E-9225E99CB324}" destId="{893B4F96-2800-4CA5-B9F8-9316A6604E1A}" srcOrd="0" destOrd="0" presId="urn:microsoft.com/office/officeart/2005/8/layout/radial6"/>
    <dgm:cxn modelId="{3720E20B-15BC-4A9E-88AC-3485CD596843}" srcId="{44E0393A-1832-470F-995B-0BB8498715FF}" destId="{48C7E20C-D2E6-4A2B-940E-9225E99CB324}" srcOrd="0" destOrd="0" parTransId="{3AC8991A-02E9-424E-AB93-DAF890352F27}" sibTransId="{67E342A2-370A-436E-BB8D-10B9D9E24245}"/>
    <dgm:cxn modelId="{CD5B26B4-F249-458C-BFD0-95A86EF47556}" type="presOf" srcId="{995FAA01-636C-4102-BD59-03F1E90AD023}" destId="{4273EC7E-5545-476A-A9BE-A04C7B06550A}" srcOrd="0" destOrd="0" presId="urn:microsoft.com/office/officeart/2005/8/layout/radial6"/>
    <dgm:cxn modelId="{915080B8-6C6E-4D91-8696-6DBD0AD74512}" type="presOf" srcId="{CD2B766A-91CB-43B0-8BB0-839706BFC259}" destId="{238EC7C3-95E2-403F-84DC-14EA4D2E1B42}" srcOrd="0" destOrd="0" presId="urn:microsoft.com/office/officeart/2005/8/layout/radial6"/>
    <dgm:cxn modelId="{C41A9119-44AB-45AA-B918-6567B03AB3C7}" srcId="{44E0393A-1832-470F-995B-0BB8498715FF}" destId="{CD2B766A-91CB-43B0-8BB0-839706BFC259}" srcOrd="3" destOrd="0" parTransId="{2C2A436C-5CCF-4FFD-850D-26F151F1287B}" sibTransId="{B4E4889D-63C4-408F-BBF4-974E905A7D21}"/>
    <dgm:cxn modelId="{41FCA6B4-0BE9-42A4-A6E5-E068A7CB29E3}" type="presOf" srcId="{C46345F1-5323-4095-AC00-047CBF8C316D}" destId="{A6681565-CCD2-4E28-B8E7-FEAE6DDBB094}" srcOrd="0" destOrd="0" presId="urn:microsoft.com/office/officeart/2005/8/layout/radial6"/>
    <dgm:cxn modelId="{2A1BA4FB-E5EA-44C6-A3AA-DC025619E174}" type="presOf" srcId="{2E6E67F9-0D6F-4E0C-A3A6-23A51ABB0645}" destId="{9322B65D-CF66-44CE-B807-C21E92643E94}" srcOrd="0" destOrd="0" presId="urn:microsoft.com/office/officeart/2005/8/layout/radial6"/>
    <dgm:cxn modelId="{E7306282-CC44-4474-817E-C2164A7AF3FE}" type="presOf" srcId="{44E0393A-1832-470F-995B-0BB8498715FF}" destId="{1AD4F399-591A-4684-8CB0-5B0419A4C162}" srcOrd="0" destOrd="0" presId="urn:microsoft.com/office/officeart/2005/8/layout/radial6"/>
    <dgm:cxn modelId="{425D6429-8CD0-4192-A8CC-1C66DD3997D0}" type="presParOf" srcId="{4273EC7E-5545-476A-A9BE-A04C7B06550A}" destId="{1AD4F399-591A-4684-8CB0-5B0419A4C162}" srcOrd="0" destOrd="0" presId="urn:microsoft.com/office/officeart/2005/8/layout/radial6"/>
    <dgm:cxn modelId="{0005855A-F986-4A5A-94FD-B7BADF999B13}" type="presParOf" srcId="{4273EC7E-5545-476A-A9BE-A04C7B06550A}" destId="{893B4F96-2800-4CA5-B9F8-9316A6604E1A}" srcOrd="1" destOrd="0" presId="urn:microsoft.com/office/officeart/2005/8/layout/radial6"/>
    <dgm:cxn modelId="{78BCA8F1-36EB-41EA-A231-ED15ABF59C3D}" type="presParOf" srcId="{4273EC7E-5545-476A-A9BE-A04C7B06550A}" destId="{2BA88E10-7837-4164-BE79-746C3D64D9F4}" srcOrd="2" destOrd="0" presId="urn:microsoft.com/office/officeart/2005/8/layout/radial6"/>
    <dgm:cxn modelId="{4E1CE1A3-84C6-43EC-9E9F-CA8E5D97C101}" type="presParOf" srcId="{4273EC7E-5545-476A-A9BE-A04C7B06550A}" destId="{7BFD2E9E-306E-4426-B90D-33367562A7DC}" srcOrd="3" destOrd="0" presId="urn:microsoft.com/office/officeart/2005/8/layout/radial6"/>
    <dgm:cxn modelId="{A150C081-1387-413C-A6E4-6C3CF3D04BD3}" type="presParOf" srcId="{4273EC7E-5545-476A-A9BE-A04C7B06550A}" destId="{A6681565-CCD2-4E28-B8E7-FEAE6DDBB094}" srcOrd="4" destOrd="0" presId="urn:microsoft.com/office/officeart/2005/8/layout/radial6"/>
    <dgm:cxn modelId="{10895D70-FC16-42E5-B5D1-4EB4683CC229}" type="presParOf" srcId="{4273EC7E-5545-476A-A9BE-A04C7B06550A}" destId="{3C72775B-7935-43AB-A630-D2B98A65E98C}" srcOrd="5" destOrd="0" presId="urn:microsoft.com/office/officeart/2005/8/layout/radial6"/>
    <dgm:cxn modelId="{3A28B409-C01F-48BE-A8B5-DA74A7EC58F4}" type="presParOf" srcId="{4273EC7E-5545-476A-A9BE-A04C7B06550A}" destId="{9322B65D-CF66-44CE-B807-C21E92643E94}" srcOrd="6" destOrd="0" presId="urn:microsoft.com/office/officeart/2005/8/layout/radial6"/>
    <dgm:cxn modelId="{1F6609DE-F5C4-4E2D-B7E3-1F52C18DB7ED}" type="presParOf" srcId="{4273EC7E-5545-476A-A9BE-A04C7B06550A}" destId="{02315ED7-0177-44D2-89F2-DF0189F184F6}" srcOrd="7" destOrd="0" presId="urn:microsoft.com/office/officeart/2005/8/layout/radial6"/>
    <dgm:cxn modelId="{E2C708DE-DCEF-4103-84A2-9004C55F9178}" type="presParOf" srcId="{4273EC7E-5545-476A-A9BE-A04C7B06550A}" destId="{FDBCE576-44C7-4AE3-9423-D848078CA7B4}" srcOrd="8" destOrd="0" presId="urn:microsoft.com/office/officeart/2005/8/layout/radial6"/>
    <dgm:cxn modelId="{95963B71-7907-4D54-851F-D063E260D4A8}" type="presParOf" srcId="{4273EC7E-5545-476A-A9BE-A04C7B06550A}" destId="{814A6515-3E5C-48D9-A5F2-6C0CC7492B55}" srcOrd="9" destOrd="0" presId="urn:microsoft.com/office/officeart/2005/8/layout/radial6"/>
    <dgm:cxn modelId="{1B30CD5E-42C5-4654-864D-902046DAFBEC}" type="presParOf" srcId="{4273EC7E-5545-476A-A9BE-A04C7B06550A}" destId="{238EC7C3-95E2-403F-84DC-14EA4D2E1B42}" srcOrd="10" destOrd="0" presId="urn:microsoft.com/office/officeart/2005/8/layout/radial6"/>
    <dgm:cxn modelId="{DA9B2C5B-A035-401B-9DDE-C3ED52F204EB}" type="presParOf" srcId="{4273EC7E-5545-476A-A9BE-A04C7B06550A}" destId="{F6E419AD-5A5E-4AFE-BD10-2DD840243989}" srcOrd="11" destOrd="0" presId="urn:microsoft.com/office/officeart/2005/8/layout/radial6"/>
    <dgm:cxn modelId="{A2FC762B-3C40-4A1C-9215-33B23CF94EAE}" type="presParOf" srcId="{4273EC7E-5545-476A-A9BE-A04C7B06550A}" destId="{195E812F-B68D-4BDB-9496-1E747C75385F}"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3E1AF-D4DC-410C-B165-9514688A588B}">
      <dsp:nvSpPr>
        <dsp:cNvPr id="0" name=""/>
        <dsp:cNvSpPr/>
      </dsp:nvSpPr>
      <dsp:spPr>
        <a:xfrm>
          <a:off x="238220" y="0"/>
          <a:ext cx="2763559" cy="276355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zh-CN" altLang="en-US" sz="1200" b="1" kern="1200" smtClean="0">
              <a:latin typeface="微软雅黑" panose="020B0503020204020204" pitchFamily="34" charset="-122"/>
              <a:ea typeface="微软雅黑" panose="020B0503020204020204" pitchFamily="34" charset="-122"/>
            </a:rPr>
            <a:t>人才培养体系创新</a:t>
          </a:r>
          <a:endParaRPr lang="zh-CN" altLang="en-US" sz="1200" kern="1200" dirty="0"/>
        </a:p>
      </dsp:txBody>
      <dsp:txXfrm>
        <a:off x="1137068" y="138177"/>
        <a:ext cx="965863" cy="414533"/>
      </dsp:txXfrm>
    </dsp:sp>
    <dsp:sp modelId="{98A01ACB-EB1D-4CB8-996E-A2B6E9F5C2E2}">
      <dsp:nvSpPr>
        <dsp:cNvPr id="0" name=""/>
        <dsp:cNvSpPr/>
      </dsp:nvSpPr>
      <dsp:spPr>
        <a:xfrm>
          <a:off x="583665" y="690889"/>
          <a:ext cx="2072669" cy="2072669"/>
        </a:xfrm>
        <a:prstGeom prst="ellipse">
          <a:avLst/>
        </a:prstGeom>
        <a:solidFill>
          <a:schemeClr val="accent5">
            <a:hueOff val="-3676673"/>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zh-CN" altLang="en-US" sz="1200" b="1" kern="1200" smtClean="0">
              <a:latin typeface="微软雅黑" panose="020B0503020204020204" pitchFamily="34" charset="-122"/>
              <a:ea typeface="微软雅黑" panose="020B0503020204020204" pitchFamily="34" charset="-122"/>
            </a:rPr>
            <a:t>运营管理体制机制创新</a:t>
          </a:r>
          <a:endParaRPr lang="zh-CN" altLang="en-US" sz="1200" kern="1200" dirty="0"/>
        </a:p>
      </dsp:txBody>
      <dsp:txXfrm>
        <a:off x="1137068" y="820431"/>
        <a:ext cx="965863" cy="388625"/>
      </dsp:txXfrm>
    </dsp:sp>
    <dsp:sp modelId="{25BE5CF9-B4B9-4C69-8028-F5D754D44425}">
      <dsp:nvSpPr>
        <dsp:cNvPr id="0" name=""/>
        <dsp:cNvSpPr/>
      </dsp:nvSpPr>
      <dsp:spPr>
        <a:xfrm>
          <a:off x="929110" y="1381779"/>
          <a:ext cx="1381779" cy="1381779"/>
        </a:xfrm>
        <a:prstGeom prst="ellipse">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建设理念创新</a:t>
          </a:r>
          <a:endParaRPr lang="zh-CN" altLang="en-US" sz="1400" kern="1200" dirty="0"/>
        </a:p>
      </dsp:txBody>
      <dsp:txXfrm>
        <a:off x="1131467" y="1727224"/>
        <a:ext cx="977065" cy="690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65B0E-CC95-4263-8D91-558D01887AF3}">
      <dsp:nvSpPr>
        <dsp:cNvPr id="0" name=""/>
        <dsp:cNvSpPr/>
      </dsp:nvSpPr>
      <dsp:spPr>
        <a:xfrm>
          <a:off x="1283044" y="754"/>
          <a:ext cx="817910" cy="817910"/>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产</a:t>
          </a:r>
          <a:endParaRPr lang="zh-CN" altLang="en-US" sz="2400" kern="1200" dirty="0">
            <a:latin typeface="微软雅黑" panose="020B0503020204020204" pitchFamily="34" charset="-122"/>
            <a:ea typeface="微软雅黑" panose="020B0503020204020204" pitchFamily="34" charset="-122"/>
          </a:endParaRPr>
        </a:p>
      </dsp:txBody>
      <dsp:txXfrm>
        <a:off x="1402824" y="120534"/>
        <a:ext cx="578350" cy="578350"/>
      </dsp:txXfrm>
    </dsp:sp>
    <dsp:sp modelId="{F681D767-4143-4992-BAAF-43A7E6AF55A3}">
      <dsp:nvSpPr>
        <dsp:cNvPr id="0" name=""/>
        <dsp:cNvSpPr/>
      </dsp:nvSpPr>
      <dsp:spPr>
        <a:xfrm rot="2160000">
          <a:off x="2075177" y="629175"/>
          <a:ext cx="217727" cy="276044"/>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2081414" y="665188"/>
        <a:ext cx="152409" cy="165626"/>
      </dsp:txXfrm>
    </dsp:sp>
    <dsp:sp modelId="{04890EFF-817C-4178-A16C-3BF260C76011}">
      <dsp:nvSpPr>
        <dsp:cNvPr id="0" name=""/>
        <dsp:cNvSpPr/>
      </dsp:nvSpPr>
      <dsp:spPr>
        <a:xfrm>
          <a:off x="2277097" y="722975"/>
          <a:ext cx="817910" cy="817910"/>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学</a:t>
          </a:r>
          <a:endParaRPr lang="zh-CN" altLang="en-US" sz="2400" kern="1200" dirty="0">
            <a:latin typeface="微软雅黑" panose="020B0503020204020204" pitchFamily="34" charset="-122"/>
            <a:ea typeface="微软雅黑" panose="020B0503020204020204" pitchFamily="34" charset="-122"/>
          </a:endParaRPr>
        </a:p>
      </dsp:txBody>
      <dsp:txXfrm>
        <a:off x="2396877" y="842755"/>
        <a:ext cx="578350" cy="578350"/>
      </dsp:txXfrm>
    </dsp:sp>
    <dsp:sp modelId="{AB5CF8BB-6EAE-4D91-BE6D-16CC1F577A1B}">
      <dsp:nvSpPr>
        <dsp:cNvPr id="0" name=""/>
        <dsp:cNvSpPr/>
      </dsp:nvSpPr>
      <dsp:spPr>
        <a:xfrm rot="6480000">
          <a:off x="2389245" y="1572337"/>
          <a:ext cx="217727" cy="276044"/>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10800000">
        <a:off x="2431996" y="1596485"/>
        <a:ext cx="152409" cy="165626"/>
      </dsp:txXfrm>
    </dsp:sp>
    <dsp:sp modelId="{EAF00115-5B40-4EC2-A1F0-49080B1451D9}">
      <dsp:nvSpPr>
        <dsp:cNvPr id="0" name=""/>
        <dsp:cNvSpPr/>
      </dsp:nvSpPr>
      <dsp:spPr>
        <a:xfrm>
          <a:off x="1897403" y="1891554"/>
          <a:ext cx="817910" cy="817910"/>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研</a:t>
          </a:r>
          <a:endParaRPr lang="zh-CN" altLang="en-US" sz="2400" kern="1200" dirty="0">
            <a:latin typeface="微软雅黑" panose="020B0503020204020204" pitchFamily="34" charset="-122"/>
            <a:ea typeface="微软雅黑" panose="020B0503020204020204" pitchFamily="34" charset="-122"/>
          </a:endParaRPr>
        </a:p>
      </dsp:txBody>
      <dsp:txXfrm>
        <a:off x="2017183" y="2011334"/>
        <a:ext cx="578350" cy="578350"/>
      </dsp:txXfrm>
    </dsp:sp>
    <dsp:sp modelId="{FBC5ED07-CBE9-47B1-87DE-422DCB91AA8A}">
      <dsp:nvSpPr>
        <dsp:cNvPr id="0" name=""/>
        <dsp:cNvSpPr/>
      </dsp:nvSpPr>
      <dsp:spPr>
        <a:xfrm rot="10800000">
          <a:off x="1589298" y="2162487"/>
          <a:ext cx="217727" cy="276044"/>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10800000">
        <a:off x="1654616" y="2217696"/>
        <a:ext cx="152409" cy="165626"/>
      </dsp:txXfrm>
    </dsp:sp>
    <dsp:sp modelId="{6633279C-D4AB-4F57-9982-3DFC826BB13D}">
      <dsp:nvSpPr>
        <dsp:cNvPr id="0" name=""/>
        <dsp:cNvSpPr/>
      </dsp:nvSpPr>
      <dsp:spPr>
        <a:xfrm>
          <a:off x="668686" y="1891554"/>
          <a:ext cx="817910" cy="817910"/>
        </a:xfrm>
        <a:prstGeom prst="ellipse">
          <a:avLst/>
        </a:prstGeom>
        <a:solidFill>
          <a:schemeClr val="accent4">
            <a:hueOff val="7796770"/>
            <a:satOff val="-35976"/>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训</a:t>
          </a:r>
          <a:endParaRPr lang="zh-CN" altLang="en-US" sz="2400" kern="1200" dirty="0">
            <a:latin typeface="微软雅黑" panose="020B0503020204020204" pitchFamily="34" charset="-122"/>
            <a:ea typeface="微软雅黑" panose="020B0503020204020204" pitchFamily="34" charset="-122"/>
          </a:endParaRPr>
        </a:p>
      </dsp:txBody>
      <dsp:txXfrm>
        <a:off x="788466" y="2011334"/>
        <a:ext cx="578350" cy="578350"/>
      </dsp:txXfrm>
    </dsp:sp>
    <dsp:sp modelId="{D7296272-998E-4D64-9987-7ED6E0FD1C74}">
      <dsp:nvSpPr>
        <dsp:cNvPr id="0" name=""/>
        <dsp:cNvSpPr/>
      </dsp:nvSpPr>
      <dsp:spPr>
        <a:xfrm rot="15120000">
          <a:off x="780835" y="1584058"/>
          <a:ext cx="217727" cy="276044"/>
        </a:xfrm>
        <a:prstGeom prst="rightArrow">
          <a:avLst>
            <a:gd name="adj1" fmla="val 60000"/>
            <a:gd name="adj2" fmla="val 50000"/>
          </a:avLst>
        </a:prstGeom>
        <a:solidFill>
          <a:schemeClr val="accent4">
            <a:hueOff val="7796770"/>
            <a:satOff val="-35976"/>
            <a:lumOff val="13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10800000">
        <a:off x="823586" y="1670328"/>
        <a:ext cx="152409" cy="165626"/>
      </dsp:txXfrm>
    </dsp:sp>
    <dsp:sp modelId="{E49B9CC5-B89E-40F3-B775-E69EFE3527FE}">
      <dsp:nvSpPr>
        <dsp:cNvPr id="0" name=""/>
        <dsp:cNvSpPr/>
      </dsp:nvSpPr>
      <dsp:spPr>
        <a:xfrm>
          <a:off x="288992" y="722975"/>
          <a:ext cx="817910" cy="817910"/>
        </a:xfrm>
        <a:prstGeom prst="ellipse">
          <a:avLst/>
        </a:prstGeom>
        <a:solidFill>
          <a:schemeClr val="accent4">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创</a:t>
          </a:r>
          <a:endParaRPr lang="zh-CN" altLang="en-US" sz="2400" kern="1200" dirty="0">
            <a:latin typeface="微软雅黑" panose="020B0503020204020204" pitchFamily="34" charset="-122"/>
            <a:ea typeface="微软雅黑" panose="020B0503020204020204" pitchFamily="34" charset="-122"/>
          </a:endParaRPr>
        </a:p>
      </dsp:txBody>
      <dsp:txXfrm>
        <a:off x="408772" y="842755"/>
        <a:ext cx="578350" cy="578350"/>
      </dsp:txXfrm>
    </dsp:sp>
    <dsp:sp modelId="{A98BAED4-E838-4AAC-A04C-6699494ACFD1}">
      <dsp:nvSpPr>
        <dsp:cNvPr id="0" name=""/>
        <dsp:cNvSpPr/>
      </dsp:nvSpPr>
      <dsp:spPr>
        <a:xfrm rot="19440000">
          <a:off x="1081125" y="636419"/>
          <a:ext cx="217727" cy="276044"/>
        </a:xfrm>
        <a:prstGeom prst="rightArrow">
          <a:avLst>
            <a:gd name="adj1" fmla="val 60000"/>
            <a:gd name="adj2" fmla="val 50000"/>
          </a:avLst>
        </a:prstGeom>
        <a:solidFill>
          <a:schemeClr val="accent4">
            <a:hueOff val="10395693"/>
            <a:satOff val="-47968"/>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087362" y="710824"/>
        <a:ext cx="152409" cy="165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E812F-B68D-4BDB-9496-1E747C75385F}">
      <dsp:nvSpPr>
        <dsp:cNvPr id="0" name=""/>
        <dsp:cNvSpPr/>
      </dsp:nvSpPr>
      <dsp:spPr>
        <a:xfrm>
          <a:off x="820131" y="381050"/>
          <a:ext cx="2538696" cy="2538696"/>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4A6515-3E5C-48D9-A5F2-6C0CC7492B55}">
      <dsp:nvSpPr>
        <dsp:cNvPr id="0" name=""/>
        <dsp:cNvSpPr/>
      </dsp:nvSpPr>
      <dsp:spPr>
        <a:xfrm>
          <a:off x="820131" y="381050"/>
          <a:ext cx="2538696" cy="2538696"/>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22B65D-CF66-44CE-B807-C21E92643E94}">
      <dsp:nvSpPr>
        <dsp:cNvPr id="0" name=""/>
        <dsp:cNvSpPr/>
      </dsp:nvSpPr>
      <dsp:spPr>
        <a:xfrm>
          <a:off x="820131" y="381050"/>
          <a:ext cx="2538696" cy="2538696"/>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FD2E9E-306E-4426-B90D-33367562A7DC}">
      <dsp:nvSpPr>
        <dsp:cNvPr id="0" name=""/>
        <dsp:cNvSpPr/>
      </dsp:nvSpPr>
      <dsp:spPr>
        <a:xfrm>
          <a:off x="782050" y="368356"/>
          <a:ext cx="2538696" cy="2538696"/>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D4F399-591A-4684-8CB0-5B0419A4C162}">
      <dsp:nvSpPr>
        <dsp:cNvPr id="0" name=""/>
        <dsp:cNvSpPr/>
      </dsp:nvSpPr>
      <dsp:spPr>
        <a:xfrm>
          <a:off x="1504874" y="1065793"/>
          <a:ext cx="1169210" cy="11692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FFFF"/>
              </a:solidFill>
              <a:latin typeface="微软雅黑" panose="020B0503020204020204" pitchFamily="34" charset="-122"/>
              <a:ea typeface="微软雅黑" panose="020B0503020204020204" pitchFamily="34" charset="-122"/>
            </a:rPr>
            <a:t>业态形式</a:t>
          </a:r>
          <a:endParaRPr lang="zh-CN" altLang="en-US" sz="2400" kern="1200" dirty="0"/>
        </a:p>
      </dsp:txBody>
      <dsp:txXfrm>
        <a:off x="1676101" y="1237020"/>
        <a:ext cx="826756" cy="826756"/>
      </dsp:txXfrm>
    </dsp:sp>
    <dsp:sp modelId="{893B4F96-2800-4CA5-B9F8-9316A6604E1A}">
      <dsp:nvSpPr>
        <dsp:cNvPr id="0" name=""/>
        <dsp:cNvSpPr/>
      </dsp:nvSpPr>
      <dsp:spPr>
        <a:xfrm>
          <a:off x="1680255" y="1290"/>
          <a:ext cx="818447" cy="818447"/>
        </a:xfrm>
        <a:prstGeom prst="ellips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zh-CN" sz="1400" b="1" kern="1200" dirty="0" smtClean="0">
              <a:solidFill>
                <a:srgbClr val="006666"/>
              </a:solidFill>
              <a:latin typeface="微软雅黑" panose="020B0503020204020204" pitchFamily="34" charset="-122"/>
              <a:ea typeface="微软雅黑" panose="020B0503020204020204" pitchFamily="34" charset="-122"/>
            </a:rPr>
            <a:t>主力店</a:t>
          </a:r>
          <a:endParaRPr lang="zh-CN" altLang="en-US" sz="1400" kern="1200" dirty="0">
            <a:solidFill>
              <a:srgbClr val="006666"/>
            </a:solidFill>
          </a:endParaRPr>
        </a:p>
      </dsp:txBody>
      <dsp:txXfrm>
        <a:off x="1800114" y="121149"/>
        <a:ext cx="578729" cy="578729"/>
      </dsp:txXfrm>
    </dsp:sp>
    <dsp:sp modelId="{A6681565-CCD2-4E28-B8E7-FEAE6DDBB094}">
      <dsp:nvSpPr>
        <dsp:cNvPr id="0" name=""/>
        <dsp:cNvSpPr/>
      </dsp:nvSpPr>
      <dsp:spPr>
        <a:xfrm>
          <a:off x="2920139" y="1241174"/>
          <a:ext cx="818447" cy="818447"/>
        </a:xfrm>
        <a:prstGeom prst="ellips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ts val="1500"/>
            </a:lnSpc>
            <a:spcBef>
              <a:spcPct val="0"/>
            </a:spcBef>
            <a:spcAft>
              <a:spcPct val="35000"/>
            </a:spcAft>
          </a:pPr>
          <a:r>
            <a:rPr lang="zh-CN" altLang="zh-CN" sz="1400" b="1" kern="1200" dirty="0" smtClean="0">
              <a:solidFill>
                <a:srgbClr val="006666"/>
              </a:solidFill>
              <a:latin typeface="微软雅黑" panose="020B0503020204020204" pitchFamily="34" charset="-122"/>
              <a:ea typeface="微软雅黑" panose="020B0503020204020204" pitchFamily="34" charset="-122"/>
            </a:rPr>
            <a:t>众创</a:t>
          </a:r>
          <a:endParaRPr lang="en-US" altLang="zh-CN" sz="1400" b="1" kern="1200" dirty="0" smtClean="0">
            <a:solidFill>
              <a:srgbClr val="006666"/>
            </a:solidFill>
            <a:latin typeface="微软雅黑" panose="020B0503020204020204" pitchFamily="34" charset="-122"/>
            <a:ea typeface="微软雅黑" panose="020B0503020204020204" pitchFamily="34" charset="-122"/>
          </a:endParaRPr>
        </a:p>
        <a:p>
          <a:pPr lvl="0" algn="ctr" defTabSz="622300">
            <a:lnSpc>
              <a:spcPts val="1500"/>
            </a:lnSpc>
            <a:spcBef>
              <a:spcPct val="0"/>
            </a:spcBef>
            <a:spcAft>
              <a:spcPct val="35000"/>
            </a:spcAft>
          </a:pPr>
          <a:r>
            <a:rPr lang="zh-CN" altLang="zh-CN" sz="1400" b="1" kern="1200" dirty="0" smtClean="0">
              <a:solidFill>
                <a:srgbClr val="006666"/>
              </a:solidFill>
              <a:latin typeface="微软雅黑" panose="020B0503020204020204" pitchFamily="34" charset="-122"/>
              <a:ea typeface="微软雅黑" panose="020B0503020204020204" pitchFamily="34" charset="-122"/>
            </a:rPr>
            <a:t>空间</a:t>
          </a:r>
          <a:endParaRPr lang="zh-CN" altLang="en-US" sz="1400" kern="1200" dirty="0">
            <a:solidFill>
              <a:srgbClr val="006666"/>
            </a:solidFill>
          </a:endParaRPr>
        </a:p>
      </dsp:txBody>
      <dsp:txXfrm>
        <a:off x="3039998" y="1361033"/>
        <a:ext cx="578729" cy="578729"/>
      </dsp:txXfrm>
    </dsp:sp>
    <dsp:sp modelId="{02315ED7-0177-44D2-89F2-DF0189F184F6}">
      <dsp:nvSpPr>
        <dsp:cNvPr id="0" name=""/>
        <dsp:cNvSpPr/>
      </dsp:nvSpPr>
      <dsp:spPr>
        <a:xfrm>
          <a:off x="1680255" y="2481058"/>
          <a:ext cx="818447" cy="818447"/>
        </a:xfrm>
        <a:prstGeom prst="ellips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ts val="1500"/>
            </a:lnSpc>
            <a:spcBef>
              <a:spcPct val="0"/>
            </a:spcBef>
            <a:spcAft>
              <a:spcPct val="35000"/>
            </a:spcAft>
          </a:pPr>
          <a:r>
            <a:rPr lang="zh-CN" altLang="en-US" sz="1400" b="1" kern="1200" dirty="0" smtClean="0">
              <a:solidFill>
                <a:srgbClr val="006666"/>
              </a:solidFill>
              <a:latin typeface="微软雅黑" panose="020B0503020204020204" pitchFamily="34" charset="-122"/>
              <a:ea typeface="微软雅黑" panose="020B0503020204020204" pitchFamily="34" charset="-122"/>
            </a:rPr>
            <a:t>生活</a:t>
          </a:r>
          <a:endParaRPr lang="en-US" altLang="zh-CN" sz="1400" b="1" kern="1200" dirty="0" smtClean="0">
            <a:solidFill>
              <a:srgbClr val="006666"/>
            </a:solidFill>
            <a:latin typeface="微软雅黑" panose="020B0503020204020204" pitchFamily="34" charset="-122"/>
            <a:ea typeface="微软雅黑" panose="020B0503020204020204" pitchFamily="34" charset="-122"/>
          </a:endParaRPr>
        </a:p>
        <a:p>
          <a:pPr lvl="0" algn="ctr" defTabSz="622300">
            <a:lnSpc>
              <a:spcPts val="1500"/>
            </a:lnSpc>
            <a:spcBef>
              <a:spcPct val="0"/>
            </a:spcBef>
            <a:spcAft>
              <a:spcPct val="35000"/>
            </a:spcAft>
          </a:pPr>
          <a:r>
            <a:rPr lang="zh-CN" altLang="en-US" sz="1400" b="1" kern="1200" dirty="0" smtClean="0">
              <a:solidFill>
                <a:srgbClr val="006666"/>
              </a:solidFill>
              <a:latin typeface="微软雅黑" panose="020B0503020204020204" pitchFamily="34" charset="-122"/>
              <a:ea typeface="微软雅黑" panose="020B0503020204020204" pitchFamily="34" charset="-122"/>
            </a:rPr>
            <a:t>广场</a:t>
          </a:r>
          <a:endParaRPr lang="zh-CN" altLang="en-US" sz="1400" kern="1200" dirty="0">
            <a:solidFill>
              <a:srgbClr val="006666"/>
            </a:solidFill>
          </a:endParaRPr>
        </a:p>
      </dsp:txBody>
      <dsp:txXfrm>
        <a:off x="1800114" y="2600917"/>
        <a:ext cx="578729" cy="578729"/>
      </dsp:txXfrm>
    </dsp:sp>
    <dsp:sp modelId="{238EC7C3-95E2-403F-84DC-14EA4D2E1B42}">
      <dsp:nvSpPr>
        <dsp:cNvPr id="0" name=""/>
        <dsp:cNvSpPr/>
      </dsp:nvSpPr>
      <dsp:spPr>
        <a:xfrm>
          <a:off x="440371" y="1241174"/>
          <a:ext cx="818447" cy="818447"/>
        </a:xfrm>
        <a:prstGeom prst="ellips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zh-CN" sz="1400" b="1" kern="1200" dirty="0" smtClean="0">
              <a:solidFill>
                <a:srgbClr val="006666"/>
              </a:solidFill>
              <a:latin typeface="微软雅黑" panose="020B0503020204020204" pitchFamily="34" charset="-122"/>
              <a:ea typeface="微软雅黑" panose="020B0503020204020204" pitchFamily="34" charset="-122"/>
            </a:rPr>
            <a:t>特色店</a:t>
          </a:r>
          <a:endParaRPr lang="zh-CN" altLang="en-US" sz="1400" kern="1200" dirty="0">
            <a:solidFill>
              <a:srgbClr val="006666"/>
            </a:solidFill>
          </a:endParaRPr>
        </a:p>
      </dsp:txBody>
      <dsp:txXfrm>
        <a:off x="560230" y="1361033"/>
        <a:ext cx="578729" cy="578729"/>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t>2018/9/4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0691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a:solidFill>
                    <a:srgbClr val="3E3A39"/>
                  </a:solidFill>
                  <a:latin typeface="微软雅黑" pitchFamily="34" charset="-122"/>
                  <a:cs typeface="+mn-cs"/>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Tree>
    <p:extLst>
      <p:ext uri="{BB962C8B-B14F-4D97-AF65-F5344CB8AC3E}">
        <p14:creationId xmlns:p14="http://schemas.microsoft.com/office/powerpoint/2010/main" val="2406157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a:solidFill>
                    <a:srgbClr val="3E3A39"/>
                  </a:solidFill>
                  <a:latin typeface="微软雅黑" pitchFamily="34" charset="-122"/>
                  <a:cs typeface="+mn-cs"/>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Tree>
    <p:extLst>
      <p:ext uri="{BB962C8B-B14F-4D97-AF65-F5344CB8AC3E}">
        <p14:creationId xmlns:p14="http://schemas.microsoft.com/office/powerpoint/2010/main" val="226849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a:solidFill>
                    <a:srgbClr val="3E3A39"/>
                  </a:solidFill>
                  <a:latin typeface="微软雅黑" pitchFamily="34" charset="-122"/>
                  <a:cs typeface="+mn-cs"/>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Tree>
    <p:extLst>
      <p:ext uri="{BB962C8B-B14F-4D97-AF65-F5344CB8AC3E}">
        <p14:creationId xmlns:p14="http://schemas.microsoft.com/office/powerpoint/2010/main" val="3719051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33058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1794033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7203273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38257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2594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79081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7544367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cs typeface="+mn-cs"/>
                </a:rPr>
                <a:t>深圳国泰安教育技术股份有限公司</a:t>
              </a:r>
              <a:endParaRPr lang="zh-CN" altLang="en-US" sz="1000" b="0" dirty="0">
                <a:solidFill>
                  <a:srgbClr val="3E3A39"/>
                </a:solidFill>
                <a:latin typeface="微软雅黑" pitchFamily="34" charset="-122"/>
                <a:cs typeface="+mn-cs"/>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39009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1765402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01018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3715" t="560" r="13801" b="663"/>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7"/>
              <a:endParaRPr lang="zh-CN" altLang="en-US">
                <a:solidFill>
                  <a:prstClr val="white"/>
                </a:solidFill>
              </a:endParaRPr>
            </a:p>
          </p:txBody>
        </p:sp>
      </p:grpSp>
    </p:spTree>
    <p:extLst>
      <p:ext uri="{BB962C8B-B14F-4D97-AF65-F5344CB8AC3E}">
        <p14:creationId xmlns:p14="http://schemas.microsoft.com/office/powerpoint/2010/main" val="49191440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5936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06401713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96099175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4506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1" y="6585058"/>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5"/>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238" y="218118"/>
            <a:ext cx="1228815"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80965869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grpSp>
        <p:nvGrpSpPr>
          <p:cNvPr id="7" name="组合 6"/>
          <p:cNvGrpSpPr/>
          <p:nvPr userDrawn="1"/>
        </p:nvGrpSpPr>
        <p:grpSpPr>
          <a:xfrm>
            <a:off x="1" y="6585058"/>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5"/>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238" y="218118"/>
            <a:ext cx="1228815"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5296632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48283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220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77915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grpSp>
        <p:nvGrpSpPr>
          <p:cNvPr id="7" name="组合 6"/>
          <p:cNvGrpSpPr/>
          <p:nvPr userDrawn="1"/>
        </p:nvGrpSpPr>
        <p:grpSpPr>
          <a:xfrm>
            <a:off x="1" y="6585058"/>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5"/>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cs typeface="+mn-cs"/>
                </a:rPr>
                <a:t>深圳国泰安教育技术股份有限公司</a:t>
              </a:r>
              <a:endParaRPr lang="zh-CN" altLang="en-US" sz="1000" b="0" dirty="0">
                <a:solidFill>
                  <a:srgbClr val="3E3A39"/>
                </a:solidFill>
                <a:latin typeface="微软雅黑" pitchFamily="34" charset="-122"/>
                <a:cs typeface="+mn-cs"/>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238" y="218118"/>
            <a:ext cx="1228815"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45085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grpSp>
        <p:nvGrpSpPr>
          <p:cNvPr id="7" name="组合 6"/>
          <p:cNvGrpSpPr/>
          <p:nvPr userDrawn="1"/>
        </p:nvGrpSpPr>
        <p:grpSpPr>
          <a:xfrm>
            <a:off x="1" y="6585058"/>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5"/>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cs typeface="+mn-cs"/>
                </a:rPr>
                <a:t>深圳国泰安教育技术股份有限公司</a:t>
              </a:r>
              <a:endParaRPr lang="zh-CN" altLang="en-US" sz="1000" b="0" dirty="0">
                <a:solidFill>
                  <a:srgbClr val="3E3A39"/>
                </a:solidFill>
                <a:latin typeface="微软雅黑" pitchFamily="34" charset="-122"/>
                <a:cs typeface="+mn-cs"/>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238" y="218118"/>
            <a:ext cx="1228815"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547939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a:solidFill>
                    <a:srgbClr val="3E3A39"/>
                  </a:solidFill>
                  <a:latin typeface="微软雅黑" pitchFamily="34" charset="-122"/>
                  <a:cs typeface="+mn-cs"/>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Tree>
    <p:extLst>
      <p:ext uri="{BB962C8B-B14F-4D97-AF65-F5344CB8AC3E}">
        <p14:creationId xmlns:p14="http://schemas.microsoft.com/office/powerpoint/2010/main" val="332621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a:solidFill>
                    <a:srgbClr val="3E3A39"/>
                  </a:solidFill>
                  <a:latin typeface="微软雅黑" pitchFamily="34" charset="-122"/>
                  <a:cs typeface="+mn-cs"/>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Tree>
    <p:extLst>
      <p:ext uri="{BB962C8B-B14F-4D97-AF65-F5344CB8AC3E}">
        <p14:creationId xmlns:p14="http://schemas.microsoft.com/office/powerpoint/2010/main" val="223733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173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83" r:id="rId6"/>
    <p:sldLayoutId id="2147483684" r:id="rId7"/>
    <p:sldLayoutId id="2147483686" r:id="rId8"/>
    <p:sldLayoutId id="2147483687" r:id="rId9"/>
    <p:sldLayoutId id="2147483688" r:id="rId10"/>
    <p:sldLayoutId id="2147483689" r:id="rId11"/>
    <p:sldLayoutId id="214748369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8569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1"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5202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36958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81" r:id="rId5"/>
    <p:sldLayoutId id="2147483682"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2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tiff"/><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20.pn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19.png"/><Relationship Id="rId17" Type="http://schemas.openxmlformats.org/officeDocument/2006/relationships/image" Target="../media/image23.png"/><Relationship Id="rId2" Type="http://schemas.openxmlformats.org/officeDocument/2006/relationships/tags" Target="../tags/tag23.xml"/><Relationship Id="rId16" Type="http://schemas.openxmlformats.org/officeDocument/2006/relationships/image" Target="../media/image22.tiff"/><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18.png"/><Relationship Id="rId5" Type="http://schemas.openxmlformats.org/officeDocument/2006/relationships/tags" Target="../tags/tag26.xml"/><Relationship Id="rId15" Type="http://schemas.openxmlformats.org/officeDocument/2006/relationships/image" Target="../media/image12.png"/><Relationship Id="rId10" Type="http://schemas.openxmlformats.org/officeDocument/2006/relationships/slideLayout" Target="../slideLayouts/slideLayout14.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slideLayout" Target="../slideLayouts/slideLayout2.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tags" Target="../tags/tag55.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0" Type="http://schemas.openxmlformats.org/officeDocument/2006/relationships/tags" Target="../tags/tag53.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9.xml"/></Relationships>
</file>

<file path=ppt/slides/_rels/slide25.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3" Type="http://schemas.openxmlformats.org/officeDocument/2006/relationships/tags" Target="../tags/tag62.xml"/><Relationship Id="rId21" Type="http://schemas.openxmlformats.org/officeDocument/2006/relationships/slideLayout" Target="../slideLayouts/slideLayout7.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tags" Target="../tags/tag74.xml"/><Relationship Id="rId10" Type="http://schemas.openxmlformats.org/officeDocument/2006/relationships/tags" Target="../tags/tag69.xml"/><Relationship Id="rId19" Type="http://schemas.openxmlformats.org/officeDocument/2006/relationships/tags" Target="../tags/tag78.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s>
</file>

<file path=ppt/slides/_rels/slide26.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tags" Target="../tags/tag91.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5" Type="http://schemas.openxmlformats.org/officeDocument/2006/relationships/slideLayout" Target="../slideLayouts/slideLayout2.xml"/><Relationship Id="rId10" Type="http://schemas.openxmlformats.org/officeDocument/2006/relationships/tags" Target="../tags/tag89.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9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9.xml"/><Relationship Id="rId1" Type="http://schemas.openxmlformats.org/officeDocument/2006/relationships/tags" Target="../tags/tag95.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10" Type="http://schemas.openxmlformats.org/officeDocument/2006/relationships/image" Target="../media/image31.png"/><Relationship Id="rId4" Type="http://schemas.openxmlformats.org/officeDocument/2006/relationships/tags" Target="../tags/tag99.xml"/><Relationship Id="rId9"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04.xml"/><Relationship Id="rId1" Type="http://schemas.openxmlformats.org/officeDocument/2006/relationships/vmlDrawing" Target="../drawings/vmlDrawing1.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diagramLayout" Target="../diagrams/layout1.xml"/><Relationship Id="rId26" Type="http://schemas.microsoft.com/office/2007/relationships/diagramDrawing" Target="../diagrams/drawing2.xml"/><Relationship Id="rId3" Type="http://schemas.openxmlformats.org/officeDocument/2006/relationships/tags" Target="../tags/tag5.xml"/><Relationship Id="rId21" Type="http://schemas.microsoft.com/office/2007/relationships/diagramDrawing" Target="../diagrams/drawing1.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diagramData" Target="../diagrams/data1.xml"/><Relationship Id="rId25" Type="http://schemas.openxmlformats.org/officeDocument/2006/relationships/diagramColors" Target="../diagrams/colors2.xml"/><Relationship Id="rId2" Type="http://schemas.openxmlformats.org/officeDocument/2006/relationships/tags" Target="../tags/tag4.xml"/><Relationship Id="rId16" Type="http://schemas.openxmlformats.org/officeDocument/2006/relationships/slideLayout" Target="../slideLayouts/slideLayout27.xml"/><Relationship Id="rId20" Type="http://schemas.openxmlformats.org/officeDocument/2006/relationships/diagramColors" Target="../diagrams/colors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diagramQuickStyle" Target="../diagrams/quickStyle2.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diagramLayout" Target="../diagrams/layout2.xml"/><Relationship Id="rId10" Type="http://schemas.openxmlformats.org/officeDocument/2006/relationships/tags" Target="../tags/tag12.xml"/><Relationship Id="rId19" Type="http://schemas.openxmlformats.org/officeDocument/2006/relationships/diagramQuickStyle" Target="../diagrams/quickStyle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69"/>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6" name="标题 3"/>
          <p:cNvSpPr txBox="1">
            <a:spLocks/>
          </p:cNvSpPr>
          <p:nvPr/>
        </p:nvSpPr>
        <p:spPr>
          <a:xfrm>
            <a:off x="1374641" y="3011395"/>
            <a:ext cx="9172208"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3800" dirty="0" smtClean="0">
                <a:solidFill>
                  <a:srgbClr val="1074BB"/>
                </a:solidFill>
                <a:latin typeface="微软雅黑" pitchFamily="34" charset="-122"/>
              </a:rPr>
              <a:t>职业</a:t>
            </a:r>
            <a:r>
              <a:rPr lang="zh-CN" altLang="en-US" sz="3800" dirty="0">
                <a:solidFill>
                  <a:srgbClr val="1074BB"/>
                </a:solidFill>
                <a:latin typeface="微软雅黑" pitchFamily="34" charset="-122"/>
              </a:rPr>
              <a:t>院校</a:t>
            </a:r>
            <a:r>
              <a:rPr lang="zh-CN" altLang="en-US" sz="3800" dirty="0" smtClean="0">
                <a:solidFill>
                  <a:srgbClr val="1074BB"/>
                </a:solidFill>
                <a:latin typeface="微软雅黑" pitchFamily="34" charset="-122"/>
              </a:rPr>
              <a:t>产教融合园区综合解决方案</a:t>
            </a:r>
            <a:endParaRPr lang="en-US" altLang="zh-CN" sz="3800" dirty="0" smtClean="0">
              <a:solidFill>
                <a:srgbClr val="1074BB"/>
              </a:solidFill>
              <a:latin typeface="微软雅黑" pitchFamily="34" charset="-122"/>
            </a:endParaRPr>
          </a:p>
        </p:txBody>
      </p:sp>
      <p:sp>
        <p:nvSpPr>
          <p:cNvPr id="18" name="矩形 17"/>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2"/>
          <a:stretch>
            <a:fillRect/>
          </a:stretch>
        </p:blipFill>
        <p:spPr>
          <a:xfrm>
            <a:off x="481519" y="2025643"/>
            <a:ext cx="3751608" cy="444068"/>
          </a:xfrm>
          <a:prstGeom prst="rect">
            <a:avLst/>
          </a:prstGeom>
        </p:spPr>
      </p:pic>
      <p:sp>
        <p:nvSpPr>
          <p:cNvPr id="13" name="TextBox 12"/>
          <p:cNvSpPr txBox="1">
            <a:spLocks noChangeArrowheads="1"/>
          </p:cNvSpPr>
          <p:nvPr/>
        </p:nvSpPr>
        <p:spPr bwMode="auto">
          <a:xfrm>
            <a:off x="4316455" y="4185461"/>
            <a:ext cx="3288579" cy="842108"/>
          </a:xfrm>
          <a:prstGeom prst="rect">
            <a:avLst/>
          </a:prstGeom>
          <a:noFill/>
          <a:ln w="9525">
            <a:noFill/>
            <a:miter lim="800000"/>
            <a:headEnd/>
            <a:tailEnd/>
          </a:ln>
        </p:spPr>
        <p:txBody>
          <a:bodyPr wrap="square" lIns="132924" tIns="66462" rIns="132924" bIns="66462">
            <a:spAutoFit/>
          </a:bodyPr>
          <a:lstStyle/>
          <a:p>
            <a:pPr algn="ctr">
              <a:spcBef>
                <a:spcPts val="600"/>
              </a:spcBef>
              <a:spcAft>
                <a:spcPts val="600"/>
              </a:spcAft>
            </a:pPr>
            <a:r>
              <a:rPr lang="zh-CN" altLang="en-US" sz="2000" b="1" dirty="0" smtClean="0">
                <a:latin typeface="微软雅黑" pitchFamily="34" charset="-122"/>
                <a:ea typeface="微软雅黑" pitchFamily="34" charset="-122"/>
              </a:rPr>
              <a:t>国泰安战略项目事业部</a:t>
            </a:r>
            <a:endParaRPr lang="en-US" altLang="zh-CN" sz="2000" b="1" dirty="0" smtClean="0">
              <a:latin typeface="微软雅黑" pitchFamily="34" charset="-122"/>
              <a:ea typeface="微软雅黑" pitchFamily="34" charset="-122"/>
            </a:endParaRPr>
          </a:p>
          <a:p>
            <a:pPr algn="ctr">
              <a:spcBef>
                <a:spcPts val="600"/>
              </a:spcBef>
              <a:spcAft>
                <a:spcPts val="600"/>
              </a:spcAft>
            </a:pPr>
            <a:r>
              <a:rPr lang="en-US" altLang="zh-CN" sz="1600" b="1" dirty="0" smtClean="0">
                <a:latin typeface="微软雅黑" pitchFamily="34" charset="-122"/>
                <a:ea typeface="微软雅黑" pitchFamily="34" charset="-122"/>
              </a:rPr>
              <a:t>2018</a:t>
            </a:r>
            <a:r>
              <a:rPr lang="zh-CN" altLang="en-US" sz="1600" b="1" dirty="0" smtClean="0">
                <a:latin typeface="微软雅黑" pitchFamily="34" charset="-122"/>
                <a:ea typeface="微软雅黑" pitchFamily="34" charset="-122"/>
              </a:rPr>
              <a:t>年</a:t>
            </a:r>
            <a:r>
              <a:rPr lang="en-US" altLang="zh-CN" sz="1600" b="1" dirty="0" smtClean="0">
                <a:latin typeface="微软雅黑" pitchFamily="34" charset="-122"/>
                <a:ea typeface="微软雅黑" pitchFamily="34" charset="-122"/>
              </a:rPr>
              <a:t>9</a:t>
            </a:r>
            <a:r>
              <a:rPr lang="zh-CN" altLang="en-US" sz="1600" b="1" dirty="0" smtClean="0">
                <a:latin typeface="微软雅黑" pitchFamily="34" charset="-122"/>
                <a:ea typeface="微软雅黑" pitchFamily="34" charset="-122"/>
              </a:rPr>
              <a:t>月</a:t>
            </a:r>
            <a:endParaRPr lang="en-US"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3657295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08</a:t>
            </a:r>
            <a:endParaRPr lang="zh-CN" altLang="en-US" sz="1600" b="1" dirty="0">
              <a:solidFill>
                <a:prstClr val="white"/>
              </a:solidFill>
            </a:endParaRPr>
          </a:p>
        </p:txBody>
      </p:sp>
      <p:sp>
        <p:nvSpPr>
          <p:cNvPr id="35" name="矩形 34"/>
          <p:cNvSpPr/>
          <p:nvPr/>
        </p:nvSpPr>
        <p:spPr>
          <a:xfrm>
            <a:off x="1057274" y="1782142"/>
            <a:ext cx="10617277" cy="1015663"/>
          </a:xfrm>
          <a:prstGeom prst="rect">
            <a:avLst/>
          </a:prstGeom>
        </p:spPr>
        <p:txBody>
          <a:bodyPr wrap="square">
            <a:spAutoFit/>
          </a:bodyPr>
          <a:lstStyle/>
          <a:p>
            <a:pPr marL="285750" indent="-285750">
              <a:lnSpc>
                <a:spcPts val="24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基本</a:t>
            </a:r>
            <a:r>
              <a:rPr lang="zh-CN" altLang="en-US" b="1" dirty="0" smtClean="0">
                <a:solidFill>
                  <a:prstClr val="black"/>
                </a:solidFill>
                <a:latin typeface="微软雅黑" panose="020B0503020204020204" pitchFamily="34" charset="-122"/>
                <a:ea typeface="微软雅黑" panose="020B0503020204020204" pitchFamily="34" charset="-122"/>
              </a:rPr>
              <a:t>元素：</a:t>
            </a:r>
            <a:r>
              <a:rPr lang="zh-CN" altLang="en-US" dirty="0" smtClean="0">
                <a:solidFill>
                  <a:prstClr val="black"/>
                </a:solidFill>
                <a:latin typeface="微软雅黑" panose="020B0503020204020204" pitchFamily="34" charset="-122"/>
                <a:ea typeface="微软雅黑" panose="020B0503020204020204" pitchFamily="34" charset="-122"/>
              </a:rPr>
              <a:t>应本二级学院；高职</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中职（新建或存在）；协同创新中心（研究院）；产业</a:t>
            </a:r>
            <a:r>
              <a:rPr lang="zh-CN" altLang="en-US" smtClean="0">
                <a:solidFill>
                  <a:prstClr val="black"/>
                </a:solidFill>
                <a:latin typeface="微软雅黑" panose="020B0503020204020204" pitchFamily="34" charset="-122"/>
                <a:ea typeface="微软雅黑" panose="020B0503020204020204" pitchFamily="34" charset="-122"/>
              </a:rPr>
              <a:t>园；青少年职业体验与素质拓展基地、中</a:t>
            </a:r>
            <a:r>
              <a:rPr lang="zh-CN" altLang="en-US" dirty="0" smtClean="0">
                <a:solidFill>
                  <a:prstClr val="black"/>
                </a:solidFill>
                <a:latin typeface="微软雅黑" panose="020B0503020204020204" pitchFamily="34" charset="-122"/>
                <a:ea typeface="微软雅黑" panose="020B0503020204020204" pitchFamily="34" charset="-122"/>
              </a:rPr>
              <a:t>德职业</a:t>
            </a:r>
            <a:r>
              <a:rPr lang="zh-CN" altLang="en-US" smtClean="0">
                <a:solidFill>
                  <a:prstClr val="black"/>
                </a:solidFill>
                <a:latin typeface="微软雅黑" panose="020B0503020204020204" pitchFamily="34" charset="-122"/>
                <a:ea typeface="微软雅黑" panose="020B0503020204020204" pitchFamily="34" charset="-122"/>
              </a:rPr>
              <a:t>技能培训中心；</a:t>
            </a:r>
            <a:r>
              <a:rPr lang="zh-CN" altLang="en-US" dirty="0" smtClean="0">
                <a:solidFill>
                  <a:prstClr val="black"/>
                </a:solidFill>
                <a:latin typeface="微软雅黑" panose="020B0503020204020204" pitchFamily="34" charset="-122"/>
                <a:ea typeface="微软雅黑" panose="020B0503020204020204" pitchFamily="34" charset="-122"/>
              </a:rPr>
              <a:t>国泰安双创</a:t>
            </a:r>
            <a:r>
              <a:rPr lang="zh-CN" altLang="en-US" smtClean="0">
                <a:solidFill>
                  <a:prstClr val="black"/>
                </a:solidFill>
                <a:latin typeface="微软雅黑" panose="020B0503020204020204" pitchFamily="34" charset="-122"/>
                <a:ea typeface="微软雅黑" panose="020B0503020204020204" pitchFamily="34" charset="-122"/>
              </a:rPr>
              <a:t>中心；配套生活区与</a:t>
            </a:r>
            <a:r>
              <a:rPr lang="zh-CN" altLang="en-US" dirty="0" smtClean="0">
                <a:solidFill>
                  <a:prstClr val="black"/>
                </a:solidFill>
                <a:latin typeface="微软雅黑" panose="020B0503020204020204" pitchFamily="34" charset="-122"/>
                <a:ea typeface="微软雅黑" panose="020B0503020204020204" pitchFamily="34" charset="-122"/>
              </a:rPr>
              <a:t>综合服务中心。</a:t>
            </a:r>
            <a:endParaRPr lang="en-US" altLang="zh-CN" dirty="0" smtClean="0">
              <a:solidFill>
                <a:prstClr val="black"/>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n"/>
            </a:pPr>
            <a:r>
              <a:rPr lang="zh-CN" altLang="en-US" b="1" dirty="0" smtClean="0">
                <a:solidFill>
                  <a:prstClr val="black"/>
                </a:solidFill>
                <a:latin typeface="微软雅黑" panose="020B0503020204020204" pitchFamily="34" charset="-122"/>
                <a:ea typeface="微软雅黑" panose="020B0503020204020204" pitchFamily="34" charset="-122"/>
              </a:rPr>
              <a:t>核心元素：</a:t>
            </a:r>
            <a:r>
              <a:rPr lang="zh-CN" altLang="en-US" dirty="0" smtClean="0">
                <a:solidFill>
                  <a:prstClr val="black"/>
                </a:solidFill>
                <a:latin typeface="微软雅黑" panose="020B0503020204020204" pitchFamily="34" charset="-122"/>
                <a:ea typeface="微软雅黑" panose="020B0503020204020204" pitchFamily="34" charset="-122"/>
              </a:rPr>
              <a:t>学校、产业园、国泰安双创中心</a:t>
            </a:r>
            <a:endParaRPr lang="en-US" altLang="zh-CN" dirty="0" smtClean="0">
              <a:solidFill>
                <a:prstClr val="black"/>
              </a:solidFill>
              <a:latin typeface="微软雅黑" panose="020B0503020204020204" pitchFamily="34" charset="-122"/>
              <a:ea typeface="微软雅黑" panose="020B0503020204020204" pitchFamily="34" charset="-122"/>
            </a:endParaRPr>
          </a:p>
        </p:txBody>
      </p:sp>
      <p:graphicFrame>
        <p:nvGraphicFramePr>
          <p:cNvPr id="16" name="表格 15"/>
          <p:cNvGraphicFramePr>
            <a:graphicFrameLocks noGrp="1"/>
          </p:cNvGraphicFramePr>
          <p:nvPr>
            <p:extLst>
              <p:ext uri="{D42A27DB-BD31-4B8C-83A1-F6EECF244321}">
                <p14:modId xmlns:p14="http://schemas.microsoft.com/office/powerpoint/2010/main" val="3520915206"/>
              </p:ext>
            </p:extLst>
          </p:nvPr>
        </p:nvGraphicFramePr>
        <p:xfrm>
          <a:off x="1176712" y="2861956"/>
          <a:ext cx="10297034" cy="3647734"/>
        </p:xfrm>
        <a:graphic>
          <a:graphicData uri="http://schemas.openxmlformats.org/drawingml/2006/table">
            <a:tbl>
              <a:tblPr firstRow="1" firstCol="1" bandRow="1">
                <a:tableStyleId>{5C22544A-7EE6-4342-B048-85BDC9FD1C3A}</a:tableStyleId>
              </a:tblPr>
              <a:tblGrid>
                <a:gridCol w="1245856"/>
                <a:gridCol w="2710875"/>
                <a:gridCol w="2196935"/>
                <a:gridCol w="2185060"/>
                <a:gridCol w="1958308"/>
              </a:tblGrid>
              <a:tr h="372219">
                <a:tc gridSpan="2">
                  <a:txBody>
                    <a:bodyPr/>
                    <a:lstStyle/>
                    <a:p>
                      <a:pPr algn="ctr">
                        <a:lnSpc>
                          <a:spcPts val="1900"/>
                        </a:lnSpc>
                        <a:spcAft>
                          <a:spcPts val="0"/>
                        </a:spcAft>
                      </a:pPr>
                      <a:r>
                        <a:rPr lang="zh-CN" sz="1400" kern="100" dirty="0">
                          <a:effectLst/>
                          <a:latin typeface="微软雅黑" panose="020B0503020204020204" pitchFamily="34" charset="-122"/>
                          <a:ea typeface="微软雅黑" panose="020B0503020204020204" pitchFamily="34" charset="-122"/>
                        </a:rPr>
                        <a:t>整体规划</a:t>
                      </a:r>
                      <a:endParaRPr lang="zh-CN" sz="1100" kern="100" dirty="0">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hMerge="1">
                  <a:txBody>
                    <a:bodyPr/>
                    <a:lstStyle/>
                    <a:p>
                      <a:pPr algn="ctr">
                        <a:lnSpc>
                          <a:spcPts val="1900"/>
                        </a:lnSpc>
                        <a:spcAft>
                          <a:spcPts val="0"/>
                        </a:spcAft>
                      </a:pPr>
                      <a:endParaRPr lang="zh-CN" sz="1100" kern="100" dirty="0">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zh-CN" sz="1400" kern="100" dirty="0">
                          <a:effectLst/>
                          <a:latin typeface="微软雅黑" panose="020B0503020204020204" pitchFamily="34" charset="-122"/>
                          <a:ea typeface="微软雅黑" panose="020B0503020204020204" pitchFamily="34" charset="-122"/>
                        </a:rPr>
                        <a:t>旗舰版</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solidFill>
                      <a:srgbClr val="0070C0"/>
                    </a:solidFill>
                  </a:tcPr>
                </a:tc>
                <a:tc>
                  <a:txBody>
                    <a:bodyPr/>
                    <a:lstStyle/>
                    <a:p>
                      <a:pPr algn="ctr">
                        <a:lnSpc>
                          <a:spcPts val="1900"/>
                        </a:lnSpc>
                        <a:spcAft>
                          <a:spcPts val="0"/>
                        </a:spcAft>
                      </a:pPr>
                      <a:r>
                        <a:rPr lang="zh-CN" sz="1400" kern="100" dirty="0">
                          <a:effectLst/>
                          <a:latin typeface="微软雅黑" panose="020B0503020204020204" pitchFamily="34" charset="-122"/>
                          <a:ea typeface="微软雅黑" panose="020B0503020204020204" pitchFamily="34" charset="-122"/>
                        </a:rPr>
                        <a:t>标准版</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solidFill>
                      <a:srgbClr val="0070C0"/>
                    </a:solidFill>
                  </a:tcP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MINI</a:t>
                      </a:r>
                      <a:r>
                        <a:rPr lang="zh-CN" sz="1400" kern="100" dirty="0">
                          <a:effectLst/>
                          <a:latin typeface="微软雅黑" panose="020B0503020204020204" pitchFamily="34" charset="-122"/>
                          <a:ea typeface="微软雅黑" panose="020B0503020204020204" pitchFamily="34" charset="-122"/>
                        </a:rPr>
                        <a:t>版</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solidFill>
                      <a:srgbClr val="0070C0"/>
                    </a:solidFill>
                  </a:tcPr>
                </a:tc>
              </a:tr>
              <a:tr h="297774">
                <a:tc gridSpan="2">
                  <a:txBody>
                    <a:bodyPr/>
                    <a:lstStyle/>
                    <a:p>
                      <a:pPr algn="ctr">
                        <a:lnSpc>
                          <a:spcPts val="1900"/>
                        </a:lnSpc>
                        <a:spcAft>
                          <a:spcPts val="0"/>
                        </a:spcAft>
                      </a:pPr>
                      <a:r>
                        <a:rPr lang="zh-CN" sz="1400" kern="100" dirty="0">
                          <a:effectLst/>
                          <a:latin typeface="微软雅黑" panose="020B0503020204020204" pitchFamily="34" charset="-122"/>
                          <a:ea typeface="微软雅黑" panose="020B0503020204020204" pitchFamily="34" charset="-122"/>
                        </a:rPr>
                        <a:t>总面积（亩）</a:t>
                      </a:r>
                      <a:endParaRPr lang="zh-CN" sz="1100" kern="100" dirty="0">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hMerge="1">
                  <a:txBody>
                    <a:bodyPr/>
                    <a:lstStyle/>
                    <a:p>
                      <a:pPr algn="ctr">
                        <a:lnSpc>
                          <a:spcPts val="1900"/>
                        </a:lnSpc>
                        <a:spcAft>
                          <a:spcPts val="0"/>
                        </a:spcAft>
                      </a:pPr>
                      <a:endParaRPr lang="zh-CN" sz="1100" kern="100" dirty="0">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en-US" sz="1400" kern="100" smtClean="0">
                          <a:effectLst/>
                          <a:latin typeface="微软雅黑" panose="020B0503020204020204" pitchFamily="34" charset="-122"/>
                          <a:ea typeface="微软雅黑" panose="020B0503020204020204" pitchFamily="34" charset="-122"/>
                        </a:rPr>
                        <a:t>800-1500</a:t>
                      </a:r>
                      <a:endParaRPr lang="zh-CN" sz="1100" kern="100">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r>
                        <a:rPr lang="en-US" sz="1400" kern="100" smtClean="0">
                          <a:effectLst/>
                          <a:latin typeface="微软雅黑" panose="020B0503020204020204" pitchFamily="34" charset="-122"/>
                          <a:ea typeface="微软雅黑" panose="020B0503020204020204" pitchFamily="34" charset="-122"/>
                        </a:rPr>
                        <a:t>500-1500</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r>
                        <a:rPr lang="en-US" sz="1400" kern="100">
                          <a:effectLst/>
                          <a:latin typeface="微软雅黑" panose="020B0503020204020204" pitchFamily="34" charset="-122"/>
                          <a:ea typeface="微软雅黑" panose="020B0503020204020204" pitchFamily="34" charset="-122"/>
                        </a:rPr>
                        <a:t>300-500</a:t>
                      </a:r>
                      <a:endParaRPr lang="zh-CN" sz="1100" kern="100">
                        <a:effectLst/>
                        <a:latin typeface="微软雅黑" panose="020B0503020204020204" pitchFamily="34" charset="-122"/>
                        <a:ea typeface="微软雅黑" panose="020B0503020204020204" pitchFamily="34" charset="-122"/>
                        <a:cs typeface="Times New Roman"/>
                      </a:endParaRPr>
                    </a:p>
                  </a:txBody>
                  <a:tcPr marL="9525" marR="9525" marT="9525" marB="0" anchor="ctr"/>
                </a:tc>
              </a:tr>
              <a:tr h="297774">
                <a:tc rowSpan="3">
                  <a:txBody>
                    <a:bodyPr/>
                    <a:lstStyle/>
                    <a:p>
                      <a:pPr algn="ctr">
                        <a:lnSpc>
                          <a:spcPts val="1900"/>
                        </a:lnSpc>
                        <a:spcAft>
                          <a:spcPts val="0"/>
                        </a:spcAft>
                      </a:pPr>
                      <a:r>
                        <a:rPr lang="zh-CN" altLang="en-US" sz="1400" b="1" kern="100" smtClean="0">
                          <a:solidFill>
                            <a:schemeClr val="bg1"/>
                          </a:solidFill>
                          <a:effectLst/>
                          <a:latin typeface="微软雅黑" panose="020B0503020204020204" pitchFamily="34" charset="-122"/>
                          <a:ea typeface="微软雅黑" panose="020B0503020204020204" pitchFamily="34" charset="-122"/>
                          <a:cs typeface="Times New Roman"/>
                        </a:rPr>
                        <a:t>现代职业</a:t>
                      </a:r>
                      <a:endParaRPr lang="en-US" altLang="zh-CN" sz="1400" b="1" kern="100" smtClean="0">
                        <a:solidFill>
                          <a:schemeClr val="bg1"/>
                        </a:solidFill>
                        <a:effectLst/>
                        <a:latin typeface="微软雅黑" panose="020B0503020204020204" pitchFamily="34" charset="-122"/>
                        <a:ea typeface="微软雅黑" panose="020B0503020204020204" pitchFamily="34" charset="-122"/>
                        <a:cs typeface="Times New Roman"/>
                      </a:endParaRPr>
                    </a:p>
                    <a:p>
                      <a:pPr algn="ctr">
                        <a:lnSpc>
                          <a:spcPts val="1900"/>
                        </a:lnSpc>
                        <a:spcAft>
                          <a:spcPts val="0"/>
                        </a:spcAft>
                      </a:pPr>
                      <a:r>
                        <a:rPr lang="zh-CN" altLang="en-US" sz="1400" b="1" kern="100" smtClean="0">
                          <a:solidFill>
                            <a:schemeClr val="bg1"/>
                          </a:solidFill>
                          <a:effectLst/>
                          <a:latin typeface="微软雅黑" panose="020B0503020204020204" pitchFamily="34" charset="-122"/>
                          <a:ea typeface="微软雅黑" panose="020B0503020204020204" pitchFamily="34" charset="-122"/>
                          <a:cs typeface="Times New Roman"/>
                        </a:rPr>
                        <a:t>教育区</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zh-CN" sz="1400" b="1" kern="100" dirty="0">
                          <a:solidFill>
                            <a:schemeClr val="bg1"/>
                          </a:solidFill>
                          <a:effectLst/>
                          <a:latin typeface="微软雅黑" panose="020B0503020204020204" pitchFamily="34" charset="-122"/>
                          <a:ea typeface="微软雅黑" panose="020B0503020204020204" pitchFamily="34" charset="-122"/>
                        </a:rPr>
                        <a:t>应本二级学院</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rowSpan="3">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30%-50%</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c rowSpan="3">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30%-50%</a:t>
                      </a:r>
                      <a:r>
                        <a:rPr lang="zh-CN" sz="1400" kern="100" dirty="0">
                          <a:effectLst/>
                          <a:latin typeface="微软雅黑" panose="020B0503020204020204" pitchFamily="34" charset="-122"/>
                          <a:ea typeface="微软雅黑" panose="020B0503020204020204" pitchFamily="34" charset="-122"/>
                        </a:rPr>
                        <a:t>，</a:t>
                      </a:r>
                      <a:endParaRPr lang="zh-CN" sz="1100" kern="100" dirty="0">
                        <a:effectLst/>
                        <a:latin typeface="微软雅黑" panose="020B0503020204020204" pitchFamily="34" charset="-122"/>
                        <a:ea typeface="微软雅黑" panose="020B0503020204020204" pitchFamily="34" charset="-122"/>
                      </a:endParaRPr>
                    </a:p>
                    <a:p>
                      <a:pPr algn="ctr">
                        <a:lnSpc>
                          <a:spcPts val="1900"/>
                        </a:lnSpc>
                        <a:spcAft>
                          <a:spcPts val="0"/>
                        </a:spcAft>
                      </a:pPr>
                      <a:r>
                        <a:rPr lang="zh-CN" sz="1400" kern="100" dirty="0">
                          <a:effectLst/>
                          <a:latin typeface="微软雅黑" panose="020B0503020204020204" pitchFamily="34" charset="-122"/>
                          <a:ea typeface="微软雅黑" panose="020B0503020204020204" pitchFamily="34" charset="-122"/>
                        </a:rPr>
                        <a:t>（研究院可不选择）</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r>
              <a:tr h="297774">
                <a:tc vMerge="1">
                  <a:txBody>
                    <a:bodyPr/>
                    <a:lstStyle/>
                    <a:p>
                      <a:pPr algn="ctr">
                        <a:lnSpc>
                          <a:spcPts val="1900"/>
                        </a:lnSpc>
                        <a:spcAft>
                          <a:spcPts val="0"/>
                        </a:spcAft>
                      </a:pPr>
                      <a:endParaRPr lang="zh-CN" sz="1100" kern="100" dirty="0">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zh-CN" sz="1400" b="1" kern="100" dirty="0" smtClean="0">
                          <a:solidFill>
                            <a:schemeClr val="bg1"/>
                          </a:solidFill>
                          <a:effectLst/>
                          <a:latin typeface="微软雅黑" panose="020B0503020204020204" pitchFamily="34" charset="-122"/>
                          <a:ea typeface="微软雅黑" panose="020B0503020204020204" pitchFamily="34" charset="-122"/>
                        </a:rPr>
                        <a:t>高职</a:t>
                      </a:r>
                      <a:r>
                        <a:rPr lang="en-US" altLang="zh-CN" sz="1400" b="1" kern="100" dirty="0" smtClean="0">
                          <a:solidFill>
                            <a:schemeClr val="bg1"/>
                          </a:solidFill>
                          <a:effectLst/>
                          <a:latin typeface="微软雅黑" panose="020B0503020204020204" pitchFamily="34" charset="-122"/>
                          <a:ea typeface="微软雅黑" panose="020B0503020204020204" pitchFamily="34" charset="-122"/>
                        </a:rPr>
                        <a:t>/</a:t>
                      </a:r>
                      <a:r>
                        <a:rPr lang="zh-CN" altLang="en-US" sz="1400" b="1" kern="100" dirty="0" smtClean="0">
                          <a:solidFill>
                            <a:schemeClr val="bg1"/>
                          </a:solidFill>
                          <a:effectLst/>
                          <a:latin typeface="微软雅黑" panose="020B0503020204020204" pitchFamily="34" charset="-122"/>
                          <a:ea typeface="微软雅黑" panose="020B0503020204020204" pitchFamily="34" charset="-122"/>
                        </a:rPr>
                        <a:t>中职</a:t>
                      </a:r>
                      <a:r>
                        <a:rPr lang="zh-CN" sz="1400" b="1" kern="100" dirty="0" smtClean="0">
                          <a:solidFill>
                            <a:schemeClr val="bg1"/>
                          </a:solidFill>
                          <a:effectLst/>
                          <a:latin typeface="微软雅黑" panose="020B0503020204020204" pitchFamily="34" charset="-122"/>
                          <a:ea typeface="微软雅黑" panose="020B0503020204020204" pitchFamily="34" charset="-122"/>
                        </a:rPr>
                        <a:t>（</a:t>
                      </a:r>
                      <a:r>
                        <a:rPr lang="zh-CN" sz="1400" b="1" kern="100" dirty="0">
                          <a:solidFill>
                            <a:schemeClr val="bg1"/>
                          </a:solidFill>
                          <a:effectLst/>
                          <a:latin typeface="微软雅黑" panose="020B0503020204020204" pitchFamily="34" charset="-122"/>
                          <a:ea typeface="微软雅黑" panose="020B0503020204020204" pitchFamily="34" charset="-122"/>
                        </a:rPr>
                        <a:t>新建或存在）</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vMerge="1">
                  <a:txBody>
                    <a:bodyPr/>
                    <a:lstStyle/>
                    <a:p>
                      <a:endParaRPr lang="zh-CN" altLang="en-US"/>
                    </a:p>
                  </a:txBody>
                  <a:tcPr/>
                </a:tc>
                <a:tc vMerge="1">
                  <a:txBody>
                    <a:bodyPr/>
                    <a:lstStyle/>
                    <a:p>
                      <a:endParaRPr lang="zh-CN" altLang="en-US"/>
                    </a:p>
                  </a:txBody>
                  <a:tcP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30%-60%</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r>
              <a:tr h="297774">
                <a:tc vMerge="1">
                  <a:txBody>
                    <a:bodyPr/>
                    <a:lstStyle/>
                    <a:p>
                      <a:pPr algn="ctr">
                        <a:lnSpc>
                          <a:spcPts val="1900"/>
                        </a:lnSpc>
                        <a:spcAft>
                          <a:spcPts val="0"/>
                        </a:spcAft>
                      </a:pP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zh-CN" altLang="en-US" sz="1400" b="1" kern="100" smtClean="0">
                          <a:solidFill>
                            <a:schemeClr val="bg1"/>
                          </a:solidFill>
                          <a:effectLst/>
                          <a:latin typeface="微软雅黑" panose="020B0503020204020204" pitchFamily="34" charset="-122"/>
                          <a:ea typeface="微软雅黑" panose="020B0503020204020204" pitchFamily="34" charset="-122"/>
                          <a:cs typeface="+mn-cs"/>
                        </a:rPr>
                        <a:t>协同创新中心（研究院）</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vMerge="1">
                  <a:txBody>
                    <a:bodyPr/>
                    <a:lstStyle/>
                    <a:p>
                      <a:endParaRPr lang="zh-CN" altLang="en-US"/>
                    </a:p>
                  </a:txBody>
                  <a:tcPr/>
                </a:tc>
                <a:tc vMerge="1">
                  <a:txBody>
                    <a:bodyPr/>
                    <a:lstStyle/>
                    <a:p>
                      <a:endParaRPr lang="zh-CN" altLang="en-US"/>
                    </a:p>
                  </a:txBody>
                  <a:tcP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r>
              <a:tr h="297774">
                <a:tc>
                  <a:txBody>
                    <a:bodyPr/>
                    <a:lstStyle/>
                    <a:p>
                      <a:pPr algn="ctr">
                        <a:lnSpc>
                          <a:spcPts val="1900"/>
                        </a:lnSpc>
                        <a:spcAft>
                          <a:spcPts val="0"/>
                        </a:spcAft>
                      </a:pPr>
                      <a:r>
                        <a:rPr lang="zh-CN" altLang="en-US" sz="1400" b="1" kern="100" dirty="0" smtClean="0">
                          <a:solidFill>
                            <a:schemeClr val="bg1"/>
                          </a:solidFill>
                          <a:effectLst/>
                          <a:latin typeface="微软雅黑" panose="020B0503020204020204" pitchFamily="34" charset="-122"/>
                          <a:ea typeface="微软雅黑" panose="020B0503020204020204" pitchFamily="34" charset="-122"/>
                          <a:cs typeface="Times New Roman"/>
                        </a:rPr>
                        <a:t>产业园</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zh-CN" sz="1400" b="1" kern="100" dirty="0">
                          <a:solidFill>
                            <a:schemeClr val="bg1"/>
                          </a:solidFill>
                          <a:effectLst/>
                          <a:latin typeface="微软雅黑" panose="020B0503020204020204" pitchFamily="34" charset="-122"/>
                          <a:ea typeface="微软雅黑" panose="020B0503020204020204" pitchFamily="34" charset="-122"/>
                        </a:rPr>
                        <a:t>产业园</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20%-40%</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20%-40%</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20%-40%</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r>
              <a:tr h="297774">
                <a:tc rowSpan="3">
                  <a:txBody>
                    <a:bodyPr/>
                    <a:lstStyle/>
                    <a:p>
                      <a:pPr algn="ctr">
                        <a:lnSpc>
                          <a:spcPts val="1900"/>
                        </a:lnSpc>
                        <a:spcAft>
                          <a:spcPts val="0"/>
                        </a:spcAft>
                      </a:pPr>
                      <a:r>
                        <a:rPr lang="zh-CN" altLang="en-US" sz="1400" b="1" kern="100" smtClean="0">
                          <a:solidFill>
                            <a:schemeClr val="bg1"/>
                          </a:solidFill>
                          <a:effectLst/>
                          <a:latin typeface="微软雅黑" panose="020B0503020204020204" pitchFamily="34" charset="-122"/>
                          <a:ea typeface="微软雅黑" panose="020B0503020204020204" pitchFamily="34" charset="-122"/>
                          <a:cs typeface="Times New Roman"/>
                        </a:rPr>
                        <a:t>双创</a:t>
                      </a:r>
                      <a:r>
                        <a:rPr lang="en-US" altLang="zh-CN" sz="1400" b="1" kern="100" smtClean="0">
                          <a:solidFill>
                            <a:schemeClr val="bg1"/>
                          </a:solidFill>
                          <a:effectLst/>
                          <a:latin typeface="微软雅黑" panose="020B0503020204020204" pitchFamily="34" charset="-122"/>
                          <a:ea typeface="微软雅黑" panose="020B0503020204020204" pitchFamily="34" charset="-122"/>
                          <a:cs typeface="Times New Roman"/>
                        </a:rPr>
                        <a:t>+</a:t>
                      </a:r>
                      <a:r>
                        <a:rPr lang="zh-CN" altLang="en-US" sz="1400" b="1" kern="100" smtClean="0">
                          <a:solidFill>
                            <a:schemeClr val="bg1"/>
                          </a:solidFill>
                          <a:effectLst/>
                          <a:latin typeface="微软雅黑" panose="020B0503020204020204" pitchFamily="34" charset="-122"/>
                          <a:ea typeface="微软雅黑" panose="020B0503020204020204" pitchFamily="34" charset="-122"/>
                          <a:cs typeface="Times New Roman"/>
                        </a:rPr>
                        <a:t>培训</a:t>
                      </a:r>
                      <a:endParaRPr lang="en-US" altLang="zh-CN" sz="1400" b="1" kern="100" smtClean="0">
                        <a:solidFill>
                          <a:schemeClr val="bg1"/>
                        </a:solidFill>
                        <a:effectLst/>
                        <a:latin typeface="微软雅黑" panose="020B0503020204020204" pitchFamily="34" charset="-122"/>
                        <a:ea typeface="微软雅黑" panose="020B0503020204020204" pitchFamily="34" charset="-122"/>
                        <a:cs typeface="Times New Roman"/>
                      </a:endParaRPr>
                    </a:p>
                    <a:p>
                      <a:pPr algn="ctr">
                        <a:lnSpc>
                          <a:spcPts val="1900"/>
                        </a:lnSpc>
                        <a:spcAft>
                          <a:spcPts val="0"/>
                        </a:spcAft>
                      </a:pPr>
                      <a:r>
                        <a:rPr lang="zh-CN" altLang="en-US" sz="1400" b="1" kern="100" smtClean="0">
                          <a:solidFill>
                            <a:schemeClr val="bg1"/>
                          </a:solidFill>
                          <a:effectLst/>
                          <a:latin typeface="微软雅黑" panose="020B0503020204020204" pitchFamily="34" charset="-122"/>
                          <a:ea typeface="微软雅黑" panose="020B0503020204020204" pitchFamily="34" charset="-122"/>
                          <a:cs typeface="Times New Roman"/>
                        </a:rPr>
                        <a:t>中心</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zh-CN" altLang="en-US" sz="1400" b="1" kern="100" smtClean="0">
                          <a:solidFill>
                            <a:schemeClr val="bg1"/>
                          </a:solidFill>
                          <a:effectLst/>
                          <a:latin typeface="微软雅黑" panose="020B0503020204020204" pitchFamily="34" charset="-122"/>
                          <a:ea typeface="微软雅黑" panose="020B0503020204020204" pitchFamily="34" charset="-122"/>
                          <a:cs typeface="Times New Roman"/>
                        </a:rPr>
                        <a:t>青少年职业体验与素质拓展基地</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r>
              <a:tr h="297774">
                <a:tc vMerge="1">
                  <a:txBody>
                    <a:bodyPr/>
                    <a:lstStyle/>
                    <a:p>
                      <a:pPr algn="ctr">
                        <a:lnSpc>
                          <a:spcPts val="1900"/>
                        </a:lnSpc>
                        <a:spcAft>
                          <a:spcPts val="0"/>
                        </a:spcAft>
                      </a:pP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en-US" altLang="zh-CN" sz="1400" b="1" kern="100" dirty="0" smtClean="0">
                          <a:solidFill>
                            <a:schemeClr val="bg1"/>
                          </a:solidFill>
                          <a:effectLst/>
                          <a:latin typeface="微软雅黑" panose="020B0503020204020204" pitchFamily="34" charset="-122"/>
                          <a:ea typeface="微软雅黑" panose="020B0503020204020204" pitchFamily="34" charset="-122"/>
                        </a:rPr>
                        <a:t>O2O</a:t>
                      </a:r>
                      <a:r>
                        <a:rPr lang="zh-CN" sz="1400" b="1" kern="100" dirty="0" smtClean="0">
                          <a:solidFill>
                            <a:schemeClr val="bg1"/>
                          </a:solidFill>
                          <a:effectLst/>
                          <a:latin typeface="微软雅黑" panose="020B0503020204020204" pitchFamily="34" charset="-122"/>
                          <a:ea typeface="微软雅黑" panose="020B0503020204020204" pitchFamily="34" charset="-122"/>
                        </a:rPr>
                        <a:t>职业培训</a:t>
                      </a:r>
                      <a:r>
                        <a:rPr lang="zh-CN" altLang="en-US" sz="1400" b="1" kern="100" dirty="0" smtClean="0">
                          <a:solidFill>
                            <a:schemeClr val="bg1"/>
                          </a:solidFill>
                          <a:effectLst/>
                          <a:latin typeface="微软雅黑" panose="020B0503020204020204" pitchFamily="34" charset="-122"/>
                          <a:ea typeface="微软雅黑" panose="020B0503020204020204" pitchFamily="34" charset="-122"/>
                        </a:rPr>
                        <a:t>基地</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5%-10%</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5%-10%</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r>
                        <a:rPr lang="zh-CN" sz="1400" kern="100" dirty="0">
                          <a:effectLst/>
                          <a:latin typeface="微软雅黑" panose="020B0503020204020204" pitchFamily="34" charset="-122"/>
                          <a:ea typeface="微软雅黑" panose="020B0503020204020204" pitchFamily="34" charset="-122"/>
                        </a:rPr>
                        <a:t>可选择</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r>
              <a:tr h="297774">
                <a:tc vMerge="1">
                  <a:txBody>
                    <a:bodyPr/>
                    <a:lstStyle/>
                    <a:p>
                      <a:pPr algn="ctr">
                        <a:lnSpc>
                          <a:spcPts val="1900"/>
                        </a:lnSpc>
                        <a:spcAft>
                          <a:spcPts val="0"/>
                        </a:spcAft>
                      </a:pPr>
                      <a:endParaRPr lang="zh-CN" sz="1100" kern="100" dirty="0">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zh-CN" sz="1400" b="1" kern="100" dirty="0">
                          <a:solidFill>
                            <a:schemeClr val="bg1"/>
                          </a:solidFill>
                          <a:effectLst/>
                          <a:latin typeface="微软雅黑" panose="020B0503020204020204" pitchFamily="34" charset="-122"/>
                          <a:ea typeface="微软雅黑" panose="020B0503020204020204" pitchFamily="34" charset="-122"/>
                        </a:rPr>
                        <a:t>国泰安双创中心</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en-US" sz="1400" kern="100">
                          <a:effectLst/>
                          <a:latin typeface="微软雅黑" panose="020B0503020204020204" pitchFamily="34" charset="-122"/>
                          <a:ea typeface="微软雅黑" panose="020B0503020204020204" pitchFamily="34" charset="-122"/>
                        </a:rPr>
                        <a:t>15%-30%</a:t>
                      </a:r>
                      <a:endParaRPr lang="zh-CN" sz="1100" kern="100">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15%-30%</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20%-40%</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r>
              <a:tr h="595549">
                <a:tc rowSpan="2">
                  <a:txBody>
                    <a:bodyPr/>
                    <a:lstStyle/>
                    <a:p>
                      <a:pPr algn="ctr">
                        <a:lnSpc>
                          <a:spcPts val="1900"/>
                        </a:lnSpc>
                        <a:spcAft>
                          <a:spcPts val="0"/>
                        </a:spcAft>
                      </a:pPr>
                      <a:r>
                        <a:rPr lang="zh-CN" altLang="en-US" sz="1400" b="1" kern="100" dirty="0" smtClean="0">
                          <a:solidFill>
                            <a:schemeClr val="bg1"/>
                          </a:solidFill>
                          <a:effectLst/>
                          <a:latin typeface="微软雅黑" panose="020B0503020204020204" pitchFamily="34" charset="-122"/>
                          <a:ea typeface="微软雅黑" panose="020B0503020204020204" pitchFamily="34" charset="-122"/>
                          <a:cs typeface="Times New Roman"/>
                        </a:rPr>
                        <a:t>一</a:t>
                      </a:r>
                      <a:r>
                        <a:rPr lang="zh-CN" altLang="en-US" sz="1400" b="1" kern="100" smtClean="0">
                          <a:solidFill>
                            <a:schemeClr val="bg1"/>
                          </a:solidFill>
                          <a:effectLst/>
                          <a:latin typeface="微软雅黑" panose="020B0503020204020204" pitchFamily="34" charset="-122"/>
                          <a:ea typeface="微软雅黑" panose="020B0503020204020204" pitchFamily="34" charset="-122"/>
                          <a:cs typeface="Times New Roman"/>
                        </a:rPr>
                        <a:t>站式综合</a:t>
                      </a:r>
                      <a:endParaRPr lang="en-US" altLang="zh-CN" sz="1400" b="1" kern="100" smtClean="0">
                        <a:solidFill>
                          <a:schemeClr val="bg1"/>
                        </a:solidFill>
                        <a:effectLst/>
                        <a:latin typeface="微软雅黑" panose="020B0503020204020204" pitchFamily="34" charset="-122"/>
                        <a:ea typeface="微软雅黑" panose="020B0503020204020204" pitchFamily="34" charset="-122"/>
                        <a:cs typeface="Times New Roman"/>
                      </a:endParaRPr>
                    </a:p>
                    <a:p>
                      <a:pPr algn="ctr">
                        <a:lnSpc>
                          <a:spcPts val="1900"/>
                        </a:lnSpc>
                        <a:spcAft>
                          <a:spcPts val="0"/>
                        </a:spcAft>
                      </a:pPr>
                      <a:r>
                        <a:rPr lang="zh-CN" altLang="en-US" sz="1400" b="1" kern="100" smtClean="0">
                          <a:solidFill>
                            <a:schemeClr val="bg1"/>
                          </a:solidFill>
                          <a:effectLst/>
                          <a:latin typeface="微软雅黑" panose="020B0503020204020204" pitchFamily="34" charset="-122"/>
                          <a:ea typeface="微软雅黑" panose="020B0503020204020204" pitchFamily="34" charset="-122"/>
                          <a:cs typeface="Times New Roman"/>
                        </a:rPr>
                        <a:t>服务区</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zh-CN" sz="1400" b="1" kern="100" smtClean="0">
                          <a:solidFill>
                            <a:schemeClr val="bg1"/>
                          </a:solidFill>
                          <a:effectLst/>
                          <a:latin typeface="微软雅黑" panose="020B0503020204020204" pitchFamily="34" charset="-122"/>
                          <a:ea typeface="微软雅黑" panose="020B0503020204020204" pitchFamily="34" charset="-122"/>
                        </a:rPr>
                        <a:t>配套</a:t>
                      </a:r>
                      <a:r>
                        <a:rPr lang="zh-CN" altLang="en-US" sz="1400" b="1" kern="100" smtClean="0">
                          <a:solidFill>
                            <a:schemeClr val="bg1"/>
                          </a:solidFill>
                          <a:effectLst/>
                          <a:latin typeface="微软雅黑" panose="020B0503020204020204" pitchFamily="34" charset="-122"/>
                          <a:ea typeface="微软雅黑" panose="020B0503020204020204" pitchFamily="34" charset="-122"/>
                        </a:rPr>
                        <a:t>生活</a:t>
                      </a:r>
                      <a:r>
                        <a:rPr lang="zh-CN" sz="1400" b="1" kern="100" smtClean="0">
                          <a:solidFill>
                            <a:schemeClr val="bg1"/>
                          </a:solidFill>
                          <a:effectLst/>
                          <a:latin typeface="微软雅黑" panose="020B0503020204020204" pitchFamily="34" charset="-122"/>
                          <a:ea typeface="微软雅黑" panose="020B0503020204020204" pitchFamily="34" charset="-122"/>
                        </a:rPr>
                        <a:t>区</a:t>
                      </a:r>
                      <a:r>
                        <a:rPr lang="en-US" sz="1400" b="1" kern="100">
                          <a:solidFill>
                            <a:schemeClr val="bg1"/>
                          </a:solidFill>
                          <a:effectLst/>
                          <a:latin typeface="微软雅黑" panose="020B0503020204020204" pitchFamily="34" charset="-122"/>
                          <a:ea typeface="微软雅黑" panose="020B0503020204020204" pitchFamily="34" charset="-122"/>
                        </a:rPr>
                        <a:t/>
                      </a:r>
                      <a:br>
                        <a:rPr lang="en-US" sz="1400" b="1" kern="100">
                          <a:solidFill>
                            <a:schemeClr val="bg1"/>
                          </a:solidFill>
                          <a:effectLst/>
                          <a:latin typeface="微软雅黑" panose="020B0503020204020204" pitchFamily="34" charset="-122"/>
                          <a:ea typeface="微软雅黑" panose="020B0503020204020204" pitchFamily="34" charset="-122"/>
                        </a:rPr>
                      </a:br>
                      <a:r>
                        <a:rPr lang="zh-CN" sz="1400" b="1" kern="100" smtClean="0">
                          <a:solidFill>
                            <a:schemeClr val="bg1"/>
                          </a:solidFill>
                          <a:effectLst/>
                          <a:latin typeface="微软雅黑" panose="020B0503020204020204" pitchFamily="34" charset="-122"/>
                          <a:ea typeface="微软雅黑" panose="020B0503020204020204" pitchFamily="34" charset="-122"/>
                        </a:rPr>
                        <a:t>（</a:t>
                      </a:r>
                      <a:r>
                        <a:rPr lang="zh-CN" altLang="en-US" sz="1400" b="1" kern="100" smtClean="0">
                          <a:solidFill>
                            <a:schemeClr val="bg1"/>
                          </a:solidFill>
                          <a:effectLst/>
                          <a:latin typeface="微软雅黑" panose="020B0503020204020204" pitchFamily="34" charset="-122"/>
                          <a:ea typeface="微软雅黑" panose="020B0503020204020204" pitchFamily="34" charset="-122"/>
                        </a:rPr>
                        <a:t>住宅公寓</a:t>
                      </a:r>
                      <a:r>
                        <a:rPr lang="en-US" altLang="zh-CN" sz="1400" b="1" kern="100" smtClean="0">
                          <a:solidFill>
                            <a:schemeClr val="bg1"/>
                          </a:solidFill>
                          <a:effectLst/>
                          <a:latin typeface="微软雅黑" panose="020B0503020204020204" pitchFamily="34" charset="-122"/>
                          <a:ea typeface="微软雅黑" panose="020B0503020204020204" pitchFamily="34" charset="-122"/>
                        </a:rPr>
                        <a:t>+</a:t>
                      </a:r>
                      <a:r>
                        <a:rPr lang="zh-CN" sz="1400" b="1" kern="100" smtClean="0">
                          <a:solidFill>
                            <a:schemeClr val="bg1"/>
                          </a:solidFill>
                          <a:effectLst/>
                          <a:latin typeface="微软雅黑" panose="020B0503020204020204" pitchFamily="34" charset="-122"/>
                          <a:ea typeface="微软雅黑" panose="020B0503020204020204" pitchFamily="34" charset="-122"/>
                        </a:rPr>
                        <a:t>中小学</a:t>
                      </a:r>
                      <a:r>
                        <a:rPr lang="en-US" sz="1400" b="1" kern="100" dirty="0">
                          <a:solidFill>
                            <a:schemeClr val="bg1"/>
                          </a:solidFill>
                          <a:effectLst/>
                          <a:latin typeface="微软雅黑" panose="020B0503020204020204" pitchFamily="34" charset="-122"/>
                          <a:ea typeface="微软雅黑" panose="020B0503020204020204" pitchFamily="34" charset="-122"/>
                        </a:rPr>
                        <a:t>+</a:t>
                      </a:r>
                      <a:r>
                        <a:rPr lang="zh-CN" sz="1400" b="1" kern="100" dirty="0">
                          <a:solidFill>
                            <a:schemeClr val="bg1"/>
                          </a:solidFill>
                          <a:effectLst/>
                          <a:latin typeface="微软雅黑" panose="020B0503020204020204" pitchFamily="34" charset="-122"/>
                          <a:ea typeface="微软雅黑" panose="020B0503020204020204" pitchFamily="34" charset="-122"/>
                        </a:rPr>
                        <a:t>幼儿园）</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rowSpan="2">
                  <a:txBody>
                    <a:bodyPr/>
                    <a:lstStyle/>
                    <a:p>
                      <a:pPr algn="ctr">
                        <a:lnSpc>
                          <a:spcPts val="1900"/>
                        </a:lnSpc>
                        <a:spcAft>
                          <a:spcPts val="0"/>
                        </a:spcAft>
                      </a:pPr>
                      <a:r>
                        <a:rPr lang="en-US" sz="1400" kern="100" dirty="0">
                          <a:solidFill>
                            <a:schemeClr val="tx1"/>
                          </a:solidFill>
                          <a:effectLst/>
                          <a:latin typeface="微软雅黑" panose="020B0503020204020204" pitchFamily="34" charset="-122"/>
                          <a:ea typeface="微软雅黑" panose="020B0503020204020204" pitchFamily="34" charset="-122"/>
                        </a:rPr>
                        <a:t>10%-20%</a:t>
                      </a:r>
                      <a:endParaRPr lang="zh-CN" sz="1100" kern="100" dirty="0">
                        <a:solidFill>
                          <a:schemeClr val="tx1"/>
                        </a:solidFill>
                        <a:effectLst/>
                        <a:latin typeface="微软雅黑" panose="020B0503020204020204" pitchFamily="34" charset="-122"/>
                        <a:ea typeface="微软雅黑" panose="020B0503020204020204" pitchFamily="34" charset="-122"/>
                        <a:cs typeface="Times New Roman"/>
                      </a:endParaRPr>
                    </a:p>
                  </a:txBody>
                  <a:tcPr marL="9525" marR="9525" marT="9525" marB="0" anchor="ctr"/>
                </a:tc>
                <a:tc rowSpan="2">
                  <a:txBody>
                    <a:bodyPr/>
                    <a:lstStyle/>
                    <a:p>
                      <a:pPr algn="ctr">
                        <a:lnSpc>
                          <a:spcPts val="1900"/>
                        </a:lnSpc>
                        <a:spcAft>
                          <a:spcPts val="0"/>
                        </a:spcAft>
                      </a:pPr>
                      <a:r>
                        <a:rPr lang="en-US" sz="1400" kern="100" dirty="0">
                          <a:solidFill>
                            <a:schemeClr val="tx1"/>
                          </a:solidFill>
                          <a:effectLst/>
                          <a:latin typeface="微软雅黑" panose="020B0503020204020204" pitchFamily="34" charset="-122"/>
                          <a:ea typeface="微软雅黑" panose="020B0503020204020204" pitchFamily="34" charset="-122"/>
                        </a:rPr>
                        <a:t>10%-20%</a:t>
                      </a:r>
                      <a:endParaRPr lang="zh-CN" sz="1100" kern="100" dirty="0">
                        <a:solidFill>
                          <a:schemeClr val="tx1"/>
                        </a:solidFill>
                        <a:effectLst/>
                        <a:latin typeface="微软雅黑" panose="020B0503020204020204" pitchFamily="34" charset="-122"/>
                        <a:ea typeface="微软雅黑" panose="020B0503020204020204" pitchFamily="34" charset="-122"/>
                      </a:endParaRPr>
                    </a:p>
                    <a:p>
                      <a:pPr algn="ctr">
                        <a:lnSpc>
                          <a:spcPts val="1900"/>
                        </a:lnSpc>
                        <a:spcAft>
                          <a:spcPts val="0"/>
                        </a:spcAft>
                      </a:pPr>
                      <a:r>
                        <a:rPr lang="zh-CN" sz="1400" kern="100" dirty="0">
                          <a:solidFill>
                            <a:schemeClr val="tx1"/>
                          </a:solidFill>
                          <a:effectLst/>
                          <a:latin typeface="微软雅黑" panose="020B0503020204020204" pitchFamily="34" charset="-122"/>
                          <a:ea typeface="微软雅黑" panose="020B0503020204020204" pitchFamily="34" charset="-122"/>
                        </a:rPr>
                        <a:t>（综合服务中心可不选择）</a:t>
                      </a:r>
                      <a:endParaRPr lang="zh-CN" sz="1100" kern="100" dirty="0">
                        <a:solidFill>
                          <a:schemeClr val="tx1"/>
                        </a:solidFill>
                        <a:effectLst/>
                        <a:latin typeface="微软雅黑" panose="020B0503020204020204" pitchFamily="34" charset="-122"/>
                        <a:ea typeface="微软雅黑" panose="020B0503020204020204" pitchFamily="34" charset="-122"/>
                        <a:cs typeface="Times New Roman"/>
                      </a:endParaRPr>
                    </a:p>
                  </a:txBody>
                  <a:tcPr marL="9525" marR="9525" marT="9525" marB="0" anchor="ct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r>
              <a:tr h="297774">
                <a:tc vMerge="1">
                  <a:txBody>
                    <a:bodyPr/>
                    <a:lstStyle/>
                    <a:p>
                      <a:pPr algn="ctr">
                        <a:lnSpc>
                          <a:spcPts val="1900"/>
                        </a:lnSpc>
                        <a:spcAft>
                          <a:spcPts val="0"/>
                        </a:spcAft>
                      </a:pPr>
                      <a:endParaRPr lang="zh-CN" sz="1100" kern="100" dirty="0">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a:txBody>
                    <a:bodyPr/>
                    <a:lstStyle/>
                    <a:p>
                      <a:pPr algn="ctr">
                        <a:lnSpc>
                          <a:spcPts val="1900"/>
                        </a:lnSpc>
                        <a:spcAft>
                          <a:spcPts val="0"/>
                        </a:spcAft>
                      </a:pPr>
                      <a:r>
                        <a:rPr lang="zh-CN" sz="1400" b="1" kern="100" dirty="0">
                          <a:solidFill>
                            <a:schemeClr val="bg1"/>
                          </a:solidFill>
                          <a:effectLst/>
                          <a:latin typeface="微软雅黑" panose="020B0503020204020204" pitchFamily="34" charset="-122"/>
                          <a:ea typeface="微软雅黑" panose="020B0503020204020204" pitchFamily="34" charset="-122"/>
                        </a:rPr>
                        <a:t>综合服务中心</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a:endParaRPr>
                    </a:p>
                  </a:txBody>
                  <a:tcPr marL="0" marR="0" marT="0" marB="0" anchor="ctr">
                    <a:solidFill>
                      <a:srgbClr val="0070C0"/>
                    </a:solidFill>
                  </a:tcPr>
                </a:tc>
                <a:tc vMerge="1">
                  <a:txBody>
                    <a:bodyPr/>
                    <a:lstStyle/>
                    <a:p>
                      <a:endParaRPr lang="zh-CN" altLang="en-US"/>
                    </a:p>
                  </a:txBody>
                  <a:tcPr/>
                </a:tc>
                <a:tc vMerge="1">
                  <a:txBody>
                    <a:bodyPr/>
                    <a:lstStyle/>
                    <a:p>
                      <a:endParaRPr lang="zh-CN" altLang="en-US"/>
                    </a:p>
                  </a:txBody>
                  <a:tcPr/>
                </a:tc>
                <a:tc>
                  <a:txBody>
                    <a:bodyPr/>
                    <a:lstStyle/>
                    <a:p>
                      <a:pPr algn="ctr">
                        <a:lnSpc>
                          <a:spcPts val="1900"/>
                        </a:lnSpc>
                        <a:spcAft>
                          <a:spcPts val="0"/>
                        </a:spcAft>
                      </a:pPr>
                      <a:r>
                        <a:rPr lang="en-US" sz="1400" kern="100" dirty="0">
                          <a:effectLst/>
                          <a:latin typeface="微软雅黑" panose="020B0503020204020204" pitchFamily="34" charset="-122"/>
                          <a:ea typeface="微软雅黑" panose="020B0503020204020204" pitchFamily="34" charset="-122"/>
                        </a:rPr>
                        <a:t>-</a:t>
                      </a:r>
                      <a:endParaRPr lang="zh-CN" sz="11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tc>
              </a:tr>
            </a:tbl>
          </a:graphicData>
        </a:graphic>
      </p:graphicFrame>
      <p:grpSp>
        <p:nvGrpSpPr>
          <p:cNvPr id="22" name="组合 21"/>
          <p:cNvGrpSpPr/>
          <p:nvPr/>
        </p:nvGrpSpPr>
        <p:grpSpPr>
          <a:xfrm>
            <a:off x="2" y="404813"/>
            <a:ext cx="9001123" cy="241230"/>
            <a:chOff x="2" y="404813"/>
            <a:chExt cx="9227131" cy="241230"/>
          </a:xfrm>
        </p:grpSpPr>
        <p:grpSp>
          <p:nvGrpSpPr>
            <p:cNvPr id="23" name="组合 22"/>
            <p:cNvGrpSpPr/>
            <p:nvPr/>
          </p:nvGrpSpPr>
          <p:grpSpPr>
            <a:xfrm>
              <a:off x="2" y="404813"/>
              <a:ext cx="1768415" cy="241230"/>
              <a:chOff x="0" y="404813"/>
              <a:chExt cx="1794013" cy="241230"/>
            </a:xfrm>
          </p:grpSpPr>
          <p:cxnSp>
            <p:nvCxnSpPr>
              <p:cNvPr id="25" name="直接连接符 24"/>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4" name="直接连接符 23"/>
            <p:cNvCxnSpPr/>
            <p:nvPr/>
          </p:nvCxnSpPr>
          <p:spPr>
            <a:xfrm>
              <a:off x="1768417" y="404813"/>
              <a:ext cx="74587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文本占位符 20"/>
          <p:cNvSpPr txBox="1">
            <a:spLocks/>
          </p:cNvSpPr>
          <p:nvPr/>
        </p:nvSpPr>
        <p:spPr>
          <a:xfrm>
            <a:off x="9001125" y="186624"/>
            <a:ext cx="2694820"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三、建设内容措施</a:t>
            </a:r>
            <a:endParaRPr lang="zh-CN" altLang="en-US" b="1" dirty="0">
              <a:solidFill>
                <a:prstClr val="black"/>
              </a:solidFill>
            </a:endParaRPr>
          </a:p>
        </p:txBody>
      </p:sp>
      <p:sp>
        <p:nvSpPr>
          <p:cNvPr id="33" name="MH_Other_5"/>
          <p:cNvSpPr>
            <a:spLocks noChangeArrowheads="1"/>
          </p:cNvSpPr>
          <p:nvPr>
            <p:custDataLst>
              <p:tags r:id="rId1"/>
            </p:custDataLst>
          </p:nvPr>
        </p:nvSpPr>
        <p:spPr bwMode="auto">
          <a:xfrm>
            <a:off x="215163" y="959985"/>
            <a:ext cx="3067048" cy="51649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a:t>
            </a:r>
            <a:r>
              <a:rPr lang="zh-CN" altLang="en-US" sz="2000" b="1" kern="0" dirty="0" smtClean="0">
                <a:solidFill>
                  <a:prstClr val="white"/>
                </a:solidFill>
                <a:latin typeface="微软雅黑" panose="020B0503020204020204" pitchFamily="34" charset="-122"/>
                <a:ea typeface="微软雅黑" panose="020B0503020204020204" pitchFamily="34" charset="-122"/>
              </a:rPr>
              <a:t>产教园区功能元素</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6709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09</a:t>
            </a:r>
            <a:endParaRPr lang="zh-CN" altLang="en-US" sz="1600" b="1" dirty="0">
              <a:solidFill>
                <a:prstClr val="white"/>
              </a:solidFill>
            </a:endParaRPr>
          </a:p>
        </p:txBody>
      </p:sp>
      <p:sp>
        <p:nvSpPr>
          <p:cNvPr id="17" name="MH_Other_5"/>
          <p:cNvSpPr>
            <a:spLocks noChangeArrowheads="1"/>
          </p:cNvSpPr>
          <p:nvPr>
            <p:custDataLst>
              <p:tags r:id="rId1"/>
            </p:custDataLst>
          </p:nvPr>
        </p:nvSpPr>
        <p:spPr bwMode="auto">
          <a:xfrm>
            <a:off x="265239" y="963331"/>
            <a:ext cx="3139646" cy="51652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chemeClr val="bg1"/>
                </a:solidFill>
                <a:ea typeface="微软雅黑" pitchFamily="34" charset="-122"/>
              </a:rPr>
              <a:t>（二）</a:t>
            </a:r>
            <a:r>
              <a:rPr lang="zh-CN" altLang="en-US" sz="2000" b="1" dirty="0" smtClean="0">
                <a:solidFill>
                  <a:schemeClr val="bg1"/>
                </a:solidFill>
                <a:latin typeface="微软雅黑" panose="020B0503020204020204" pitchFamily="34" charset="-122"/>
                <a:ea typeface="微软雅黑" panose="020B0503020204020204" pitchFamily="34" charset="-122"/>
              </a:rPr>
              <a:t>产教园区人才培养</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540755" y="1889564"/>
            <a:ext cx="8944326" cy="923330"/>
          </a:xfrm>
          <a:prstGeom prst="rect">
            <a:avLst/>
          </a:prstGeom>
        </p:spPr>
        <p:txBody>
          <a:bodyPr wrap="square">
            <a:spAutoFit/>
          </a:bodyPr>
          <a:lstStyle/>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构建园区</a:t>
            </a:r>
            <a:r>
              <a:rPr lang="zh-CN" altLang="zh-CN" dirty="0" smtClean="0">
                <a:latin typeface="微软雅黑" panose="020B0503020204020204" pitchFamily="34" charset="-122"/>
                <a:ea typeface="微软雅黑" panose="020B0503020204020204" pitchFamily="34" charset="-122"/>
              </a:rPr>
              <a:t>“中</a:t>
            </a:r>
            <a:r>
              <a:rPr lang="en-US" altLang="zh-CN" dirty="0" smtClean="0">
                <a:latin typeface="微软雅黑" panose="020B0503020204020204" pitchFamily="34" charset="-122"/>
                <a:ea typeface="微软雅黑" panose="020B0503020204020204" pitchFamily="34" charset="-122"/>
              </a:rPr>
              <a:t>-</a:t>
            </a:r>
            <a:r>
              <a:rPr lang="zh-CN" altLang="zh-CN" dirty="0" smtClean="0">
                <a:latin typeface="微软雅黑" panose="020B0503020204020204" pitchFamily="34" charset="-122"/>
                <a:ea typeface="微软雅黑" panose="020B0503020204020204" pitchFamily="34" charset="-122"/>
              </a:rPr>
              <a:t>高</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本</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硕</a:t>
            </a:r>
            <a:r>
              <a:rPr lang="zh-CN" altLang="zh-CN" dirty="0" smtClean="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贯通</a:t>
            </a:r>
            <a:r>
              <a:rPr lang="zh-CN" altLang="zh-CN" dirty="0" smtClean="0">
                <a:latin typeface="微软雅黑" panose="020B0503020204020204" pitchFamily="34" charset="-122"/>
                <a:ea typeface="微软雅黑" panose="020B0503020204020204" pitchFamily="34" charset="-122"/>
              </a:rPr>
              <a:t>式</a:t>
            </a:r>
            <a:r>
              <a:rPr lang="zh-CN" altLang="en-US" dirty="0" smtClean="0">
                <a:latin typeface="微软雅黑" panose="020B0503020204020204" pitchFamily="34" charset="-122"/>
                <a:ea typeface="微软雅黑" panose="020B0503020204020204" pitchFamily="34" charset="-122"/>
              </a:rPr>
              <a:t>人才</a:t>
            </a:r>
            <a:r>
              <a:rPr lang="zh-CN" altLang="zh-CN" dirty="0" smtClean="0">
                <a:latin typeface="微软雅黑" panose="020B0503020204020204" pitchFamily="34" charset="-122"/>
                <a:ea typeface="微软雅黑" panose="020B0503020204020204" pitchFamily="34" charset="-122"/>
              </a:rPr>
              <a:t>培养</a:t>
            </a:r>
            <a:r>
              <a:rPr lang="zh-CN" altLang="en-US" dirty="0" smtClean="0">
                <a:latin typeface="微软雅黑" panose="020B0503020204020204" pitchFamily="34" charset="-122"/>
                <a:ea typeface="微软雅黑" panose="020B0503020204020204" pitchFamily="34" charset="-122"/>
              </a:rPr>
              <a:t>体系</a:t>
            </a:r>
            <a:r>
              <a:rPr lang="zh-CN" altLang="zh-CN" dirty="0" smtClean="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增加人才培养规模和人才培养层次</a:t>
            </a:r>
            <a:r>
              <a:rPr lang="zh-CN"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为地方</a:t>
            </a:r>
            <a:r>
              <a:rPr lang="zh-CN" altLang="zh-CN" dirty="0" smtClean="0">
                <a:latin typeface="微软雅黑" panose="020B0503020204020204" pitchFamily="34" charset="-122"/>
                <a:ea typeface="微软雅黑" panose="020B0503020204020204" pitchFamily="34" charset="-122"/>
              </a:rPr>
              <a:t>未来</a:t>
            </a:r>
            <a:r>
              <a:rPr lang="en-US" altLang="zh-CN" dirty="0" smtClean="0">
                <a:latin typeface="微软雅黑" panose="020B0503020204020204" pitchFamily="34" charset="-122"/>
                <a:ea typeface="微软雅黑" panose="020B0503020204020204" pitchFamily="34" charset="-122"/>
              </a:rPr>
              <a:t>5-10</a:t>
            </a:r>
            <a:r>
              <a:rPr lang="zh-CN" altLang="en-US" dirty="0" smtClean="0">
                <a:latin typeface="微软雅黑" panose="020B0503020204020204" pitchFamily="34" charset="-122"/>
                <a:ea typeface="微软雅黑" panose="020B0503020204020204" pitchFamily="34" charset="-122"/>
              </a:rPr>
              <a:t>年</a:t>
            </a:r>
            <a:r>
              <a:rPr lang="zh-CN" altLang="zh-CN" dirty="0" smtClean="0">
                <a:latin typeface="微软雅黑" panose="020B0503020204020204" pitchFamily="34" charset="-122"/>
                <a:ea typeface="微软雅黑" panose="020B0503020204020204" pitchFamily="34" charset="-122"/>
              </a:rPr>
              <a:t>产业</a:t>
            </a:r>
            <a:r>
              <a:rPr lang="zh-CN" altLang="zh-CN" dirty="0">
                <a:latin typeface="微软雅黑" panose="020B0503020204020204" pitchFamily="34" charset="-122"/>
                <a:ea typeface="微软雅黑" panose="020B0503020204020204" pitchFamily="34" charset="-122"/>
              </a:rPr>
              <a:t>发展</a:t>
            </a:r>
            <a:r>
              <a:rPr lang="zh-CN" altLang="en-US" dirty="0" smtClean="0">
                <a:latin typeface="微软雅黑" panose="020B0503020204020204" pitchFamily="34" charset="-122"/>
                <a:ea typeface="微软雅黑" panose="020B0503020204020204" pitchFamily="34" charset="-122"/>
              </a:rPr>
              <a:t>培养和输送</a:t>
            </a:r>
            <a:r>
              <a:rPr lang="zh-CN" altLang="zh-CN" dirty="0" smtClean="0">
                <a:latin typeface="微软雅黑" panose="020B0503020204020204" pitchFamily="34" charset="-122"/>
                <a:ea typeface="微软雅黑" panose="020B0503020204020204" pitchFamily="34" charset="-122"/>
              </a:rPr>
              <a:t>高</a:t>
            </a:r>
            <a:r>
              <a:rPr lang="zh-CN" altLang="zh-CN" dirty="0">
                <a:latin typeface="微软雅黑" panose="020B0503020204020204" pitchFamily="34" charset="-122"/>
                <a:ea typeface="微软雅黑" panose="020B0503020204020204" pitchFamily="34" charset="-122"/>
              </a:rPr>
              <a:t>素质技能型</a:t>
            </a:r>
            <a:r>
              <a:rPr lang="zh-CN" altLang="zh-CN" dirty="0" smtClean="0">
                <a:latin typeface="微软雅黑" panose="020B0503020204020204" pitchFamily="34" charset="-122"/>
                <a:ea typeface="微软雅黑" panose="020B0503020204020204" pitchFamily="34" charset="-122"/>
              </a:rPr>
              <a:t>人才</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真正做到校企协同育人，实现德国“双元制”模式在中国的有效落地应用。</a:t>
            </a:r>
            <a:endParaRPr lang="zh-CN" altLang="en-US" dirty="0">
              <a:latin typeface="微软雅黑" panose="020B0503020204020204" pitchFamily="34" charset="-122"/>
              <a:ea typeface="微软雅黑" panose="020B0503020204020204" pitchFamily="34" charset="-122"/>
            </a:endParaRPr>
          </a:p>
        </p:txBody>
      </p:sp>
      <p:sp>
        <p:nvSpPr>
          <p:cNvPr id="40" name="矩形 39"/>
          <p:cNvSpPr/>
          <p:nvPr/>
        </p:nvSpPr>
        <p:spPr>
          <a:xfrm>
            <a:off x="3368572" y="5627363"/>
            <a:ext cx="1831994" cy="506472"/>
          </a:xfrm>
          <a:prstGeom prst="rect">
            <a:avLst/>
          </a:prstGeom>
          <a:solidFill>
            <a:srgbClr val="0070C0"/>
          </a:solidFill>
          <a:ln w="19050">
            <a:solidFill>
              <a:schemeClr val="bg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04046" tIns="26670" rIns="350706" bIns="26670" numCol="1" spcCol="1270" rtlCol="0" anchor="ctr" anchorCtr="0">
            <a:noAutofit/>
          </a:bodyPr>
          <a:lstStyle/>
          <a:p>
            <a:pPr algn="ctr" defTabSz="889000">
              <a:lnSpc>
                <a:spcPct val="90000"/>
              </a:lnSpc>
              <a:spcBef>
                <a:spcPct val="0"/>
              </a:spcBef>
              <a:spcAft>
                <a:spcPct val="35000"/>
              </a:spcAft>
            </a:pPr>
            <a:r>
              <a:rPr lang="zh-CN" altLang="en-US" sz="1600" b="1" dirty="0">
                <a:latin typeface="微软雅黑" pitchFamily="34" charset="-122"/>
                <a:ea typeface="微软雅黑" pitchFamily="34" charset="-122"/>
              </a:rPr>
              <a:t>中职</a:t>
            </a:r>
          </a:p>
        </p:txBody>
      </p:sp>
      <p:sp>
        <p:nvSpPr>
          <p:cNvPr id="41" name="矩形 40"/>
          <p:cNvSpPr/>
          <p:nvPr/>
        </p:nvSpPr>
        <p:spPr>
          <a:xfrm>
            <a:off x="3368572" y="4805135"/>
            <a:ext cx="2696084" cy="506472"/>
          </a:xfrm>
          <a:prstGeom prst="rect">
            <a:avLst/>
          </a:prstGeom>
          <a:solidFill>
            <a:srgbClr val="0070C0"/>
          </a:solidFill>
          <a:ln w="19050">
            <a:solidFill>
              <a:schemeClr val="bg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04046" tIns="26670" rIns="350706" bIns="26670" numCol="1" spcCol="1270" rtlCol="0" anchor="ctr" anchorCtr="0">
            <a:noAutofit/>
          </a:bodyPr>
          <a:lstStyle/>
          <a:p>
            <a:pPr algn="ctr" defTabSz="889000">
              <a:lnSpc>
                <a:spcPct val="90000"/>
              </a:lnSpc>
              <a:spcBef>
                <a:spcPct val="0"/>
              </a:spcBef>
              <a:spcAft>
                <a:spcPct val="35000"/>
              </a:spcAft>
            </a:pPr>
            <a:r>
              <a:rPr lang="zh-CN" altLang="en-US" sz="1600" b="1" smtClean="0">
                <a:latin typeface="微软雅黑" pitchFamily="34" charset="-122"/>
                <a:ea typeface="微软雅黑" pitchFamily="34" charset="-122"/>
              </a:rPr>
              <a:t>高职</a:t>
            </a:r>
            <a:endParaRPr lang="zh-CN" altLang="en-US" sz="1600" b="1" dirty="0">
              <a:latin typeface="微软雅黑" pitchFamily="34" charset="-122"/>
              <a:ea typeface="微软雅黑" pitchFamily="34" charset="-122"/>
            </a:endParaRPr>
          </a:p>
        </p:txBody>
      </p:sp>
      <p:sp>
        <p:nvSpPr>
          <p:cNvPr id="42" name="矩形 41"/>
          <p:cNvSpPr/>
          <p:nvPr/>
        </p:nvSpPr>
        <p:spPr>
          <a:xfrm>
            <a:off x="3368573" y="3891328"/>
            <a:ext cx="3663986" cy="506472"/>
          </a:xfrm>
          <a:prstGeom prst="rect">
            <a:avLst/>
          </a:prstGeom>
          <a:solidFill>
            <a:srgbClr val="0070C0"/>
          </a:solidFill>
          <a:ln w="19050">
            <a:solidFill>
              <a:schemeClr val="bg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04046" tIns="26670" rIns="350706" bIns="26670" numCol="1" spcCol="1270" rtlCol="0" anchor="ctr" anchorCtr="0">
            <a:noAutofit/>
          </a:bodyPr>
          <a:lstStyle/>
          <a:p>
            <a:pPr algn="ctr" defTabSz="889000">
              <a:lnSpc>
                <a:spcPct val="90000"/>
              </a:lnSpc>
              <a:spcBef>
                <a:spcPct val="0"/>
              </a:spcBef>
              <a:spcAft>
                <a:spcPct val="35000"/>
              </a:spcAft>
            </a:pPr>
            <a:r>
              <a:rPr lang="zh-CN" altLang="en-US" sz="1600" b="1" dirty="0">
                <a:latin typeface="微软雅黑" pitchFamily="34" charset="-122"/>
                <a:ea typeface="微软雅黑" pitchFamily="34" charset="-122"/>
              </a:rPr>
              <a:t>应用型本科</a:t>
            </a:r>
          </a:p>
        </p:txBody>
      </p:sp>
      <p:sp>
        <p:nvSpPr>
          <p:cNvPr id="43" name="矩形 42"/>
          <p:cNvSpPr/>
          <p:nvPr/>
        </p:nvSpPr>
        <p:spPr>
          <a:xfrm>
            <a:off x="3368573" y="2947372"/>
            <a:ext cx="4693936" cy="506472"/>
          </a:xfrm>
          <a:prstGeom prst="rect">
            <a:avLst/>
          </a:prstGeom>
          <a:solidFill>
            <a:srgbClr val="0070C0"/>
          </a:solidFill>
          <a:ln w="19050">
            <a:solidFill>
              <a:schemeClr val="bg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04046" tIns="26670" rIns="350706" bIns="26670" numCol="1" spcCol="1270" rtlCol="0" anchor="ctr" anchorCtr="0">
            <a:noAutofit/>
          </a:bodyPr>
          <a:lstStyle/>
          <a:p>
            <a:pPr algn="ctr" defTabSz="889000">
              <a:lnSpc>
                <a:spcPct val="90000"/>
              </a:lnSpc>
              <a:spcBef>
                <a:spcPct val="0"/>
              </a:spcBef>
              <a:spcAft>
                <a:spcPct val="35000"/>
              </a:spcAft>
            </a:pPr>
            <a:r>
              <a:rPr lang="zh-CN" altLang="en-US" sz="1600" b="1" smtClean="0">
                <a:latin typeface="微软雅黑" pitchFamily="34" charset="-122"/>
                <a:ea typeface="微软雅黑" pitchFamily="34" charset="-122"/>
              </a:rPr>
              <a:t>应用型专业硕士</a:t>
            </a:r>
            <a:endParaRPr lang="zh-CN" altLang="en-US" sz="1600" b="1" dirty="0">
              <a:latin typeface="微软雅黑" pitchFamily="34" charset="-122"/>
              <a:ea typeface="微软雅黑" pitchFamily="34" charset="-122"/>
            </a:endParaRPr>
          </a:p>
        </p:txBody>
      </p:sp>
      <p:cxnSp>
        <p:nvCxnSpPr>
          <p:cNvPr id="44" name="直接箭头连接符 43"/>
          <p:cNvCxnSpPr/>
          <p:nvPr/>
        </p:nvCxnSpPr>
        <p:spPr>
          <a:xfrm flipV="1">
            <a:off x="3833576" y="5323481"/>
            <a:ext cx="0" cy="303883"/>
          </a:xfrm>
          <a:prstGeom prst="straightConnector1">
            <a:avLst/>
          </a:prstGeom>
          <a:ln w="28575">
            <a:solidFill>
              <a:srgbClr val="33CCFF"/>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3833576" y="3524739"/>
            <a:ext cx="0" cy="303883"/>
          </a:xfrm>
          <a:prstGeom prst="straightConnector1">
            <a:avLst/>
          </a:prstGeom>
          <a:ln w="28575">
            <a:solidFill>
              <a:srgbClr val="33CCFF"/>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3833576" y="4452685"/>
            <a:ext cx="0" cy="303883"/>
          </a:xfrm>
          <a:prstGeom prst="straightConnector1">
            <a:avLst/>
          </a:prstGeom>
          <a:ln w="28575">
            <a:solidFill>
              <a:srgbClr val="33CCFF"/>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0" idx="3"/>
          </p:cNvCxnSpPr>
          <p:nvPr/>
        </p:nvCxnSpPr>
        <p:spPr>
          <a:xfrm flipV="1">
            <a:off x="5200566" y="5876849"/>
            <a:ext cx="1193419" cy="0"/>
          </a:xfrm>
          <a:prstGeom prst="line">
            <a:avLst/>
          </a:prstGeom>
          <a:ln w="28575">
            <a:solidFill>
              <a:srgbClr val="33CCFF"/>
            </a:solidFill>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6393985" y="4513127"/>
            <a:ext cx="0" cy="1359971"/>
          </a:xfrm>
          <a:prstGeom prst="straightConnector1">
            <a:avLst/>
          </a:prstGeom>
          <a:ln w="28575">
            <a:solidFill>
              <a:srgbClr val="33CCFF"/>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6064656" y="5058370"/>
            <a:ext cx="1439447" cy="1"/>
          </a:xfrm>
          <a:prstGeom prst="line">
            <a:avLst/>
          </a:prstGeom>
          <a:ln w="28575">
            <a:solidFill>
              <a:srgbClr val="33CCFF"/>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flipV="1">
            <a:off x="7516518" y="3524739"/>
            <a:ext cx="107" cy="1545506"/>
          </a:xfrm>
          <a:prstGeom prst="straightConnector1">
            <a:avLst/>
          </a:prstGeom>
          <a:ln w="28575">
            <a:solidFill>
              <a:srgbClr val="33CCFF"/>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2" y="404813"/>
            <a:ext cx="11601448" cy="241230"/>
            <a:chOff x="2" y="404813"/>
            <a:chExt cx="9468948" cy="241230"/>
          </a:xfrm>
        </p:grpSpPr>
        <p:grpSp>
          <p:nvGrpSpPr>
            <p:cNvPr id="33" name="组合 32"/>
            <p:cNvGrpSpPr/>
            <p:nvPr/>
          </p:nvGrpSpPr>
          <p:grpSpPr>
            <a:xfrm>
              <a:off x="2" y="404813"/>
              <a:ext cx="1768415" cy="241230"/>
              <a:chOff x="0" y="404813"/>
              <a:chExt cx="1794013" cy="241230"/>
            </a:xfrm>
          </p:grpSpPr>
          <p:cxnSp>
            <p:nvCxnSpPr>
              <p:cNvPr id="35" name="直接连接符 34"/>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a:off x="1768417" y="404813"/>
              <a:ext cx="7700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矩形 25"/>
          <p:cNvSpPr>
            <a:spLocks noChangeArrowheads="1"/>
          </p:cNvSpPr>
          <p:nvPr/>
        </p:nvSpPr>
        <p:spPr bwMode="auto">
          <a:xfrm>
            <a:off x="290854" y="1561282"/>
            <a:ext cx="4181622"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800" b="1" dirty="0" smtClean="0">
                <a:solidFill>
                  <a:srgbClr val="C00000"/>
                </a:solidFill>
                <a:latin typeface="微软雅黑" pitchFamily="34" charset="-122"/>
                <a:ea typeface="微软雅黑" pitchFamily="34" charset="-122"/>
              </a:rPr>
              <a:t>1. </a:t>
            </a:r>
            <a:r>
              <a:rPr lang="zh-CN" altLang="zh-CN" sz="1800" b="1" dirty="0">
                <a:solidFill>
                  <a:srgbClr val="C00000"/>
                </a:solidFill>
                <a:latin typeface="微软雅黑" panose="020B0503020204020204" pitchFamily="34" charset="-122"/>
                <a:ea typeface="微软雅黑" panose="020B0503020204020204" pitchFamily="34" charset="-122"/>
              </a:rPr>
              <a:t>“中</a:t>
            </a:r>
            <a:r>
              <a:rPr lang="en-US" altLang="zh-CN" sz="1800" b="1" dirty="0">
                <a:solidFill>
                  <a:srgbClr val="C00000"/>
                </a:solidFill>
                <a:latin typeface="微软雅黑" panose="020B0503020204020204" pitchFamily="34" charset="-122"/>
                <a:ea typeface="微软雅黑" panose="020B0503020204020204" pitchFamily="34" charset="-122"/>
              </a:rPr>
              <a:t>-</a:t>
            </a:r>
            <a:r>
              <a:rPr lang="zh-CN" altLang="zh-CN" sz="1800" b="1" dirty="0">
                <a:solidFill>
                  <a:srgbClr val="C00000"/>
                </a:solidFill>
                <a:latin typeface="微软雅黑" panose="020B0503020204020204" pitchFamily="34" charset="-122"/>
                <a:ea typeface="微软雅黑" panose="020B0503020204020204" pitchFamily="34" charset="-122"/>
              </a:rPr>
              <a:t>高</a:t>
            </a:r>
            <a:r>
              <a:rPr lang="en-US" altLang="zh-CN" sz="1800" b="1" dirty="0">
                <a:solidFill>
                  <a:srgbClr val="C00000"/>
                </a:solidFill>
                <a:latin typeface="微软雅黑" panose="020B0503020204020204" pitchFamily="34" charset="-122"/>
                <a:ea typeface="微软雅黑" panose="020B0503020204020204" pitchFamily="34" charset="-122"/>
              </a:rPr>
              <a:t>-</a:t>
            </a:r>
            <a:r>
              <a:rPr lang="zh-CN" altLang="en-US" sz="1800" b="1" dirty="0">
                <a:solidFill>
                  <a:srgbClr val="C00000"/>
                </a:solidFill>
                <a:latin typeface="微软雅黑" panose="020B0503020204020204" pitchFamily="34" charset="-122"/>
                <a:ea typeface="微软雅黑" panose="020B0503020204020204" pitchFamily="34" charset="-122"/>
              </a:rPr>
              <a:t>本</a:t>
            </a:r>
            <a:r>
              <a:rPr lang="en-US" altLang="zh-CN" sz="1800" b="1" dirty="0">
                <a:solidFill>
                  <a:srgbClr val="C00000"/>
                </a:solidFill>
                <a:latin typeface="微软雅黑" panose="020B0503020204020204" pitchFamily="34" charset="-122"/>
                <a:ea typeface="微软雅黑" panose="020B0503020204020204" pitchFamily="34" charset="-122"/>
              </a:rPr>
              <a:t>-</a:t>
            </a:r>
            <a:r>
              <a:rPr lang="zh-CN" altLang="en-US" sz="1800" b="1" dirty="0">
                <a:solidFill>
                  <a:srgbClr val="C00000"/>
                </a:solidFill>
                <a:latin typeface="微软雅黑" panose="020B0503020204020204" pitchFamily="34" charset="-122"/>
                <a:ea typeface="微软雅黑" panose="020B0503020204020204" pitchFamily="34" charset="-122"/>
              </a:rPr>
              <a:t>硕</a:t>
            </a:r>
            <a:r>
              <a:rPr lang="zh-CN" altLang="zh-CN" sz="1800" b="1" dirty="0">
                <a:solidFill>
                  <a:srgbClr val="C00000"/>
                </a:solidFill>
                <a:latin typeface="微软雅黑" panose="020B0503020204020204" pitchFamily="34" charset="-122"/>
                <a:ea typeface="微软雅黑" panose="020B0503020204020204" pitchFamily="34" charset="-122"/>
              </a:rPr>
              <a:t>”贯通式</a:t>
            </a:r>
            <a:r>
              <a:rPr lang="zh-CN" altLang="en-US" sz="1800" b="1" dirty="0">
                <a:solidFill>
                  <a:srgbClr val="C00000"/>
                </a:solidFill>
                <a:latin typeface="微软雅黑" panose="020B0503020204020204" pitchFamily="34" charset="-122"/>
                <a:ea typeface="微软雅黑" panose="020B0503020204020204" pitchFamily="34" charset="-122"/>
              </a:rPr>
              <a:t>人才</a:t>
            </a:r>
            <a:r>
              <a:rPr lang="zh-CN" altLang="zh-CN" sz="1800" b="1" dirty="0">
                <a:solidFill>
                  <a:srgbClr val="C00000"/>
                </a:solidFill>
                <a:latin typeface="微软雅黑" panose="020B0503020204020204" pitchFamily="34" charset="-122"/>
                <a:ea typeface="微软雅黑" panose="020B0503020204020204" pitchFamily="34" charset="-122"/>
              </a:rPr>
              <a:t>培养</a:t>
            </a:r>
            <a:r>
              <a:rPr lang="zh-CN" altLang="en-US" sz="1800" b="1" dirty="0">
                <a:solidFill>
                  <a:srgbClr val="C00000"/>
                </a:solidFill>
                <a:latin typeface="微软雅黑" panose="020B0503020204020204" pitchFamily="34" charset="-122"/>
                <a:ea typeface="微软雅黑" panose="020B0503020204020204" pitchFamily="34" charset="-122"/>
              </a:rPr>
              <a:t>体系</a:t>
            </a:r>
          </a:p>
        </p:txBody>
      </p:sp>
    </p:spTree>
    <p:extLst>
      <p:ext uri="{BB962C8B-B14F-4D97-AF65-F5344CB8AC3E}">
        <p14:creationId xmlns:p14="http://schemas.microsoft.com/office/powerpoint/2010/main" val="1243304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10</a:t>
            </a:r>
            <a:endParaRPr lang="zh-CN" altLang="en-US" sz="1600" b="1" dirty="0">
              <a:solidFill>
                <a:prstClr val="white"/>
              </a:solidFill>
            </a:endParaRPr>
          </a:p>
        </p:txBody>
      </p:sp>
      <p:cxnSp>
        <p:nvCxnSpPr>
          <p:cNvPr id="32" name="直接连接符 31"/>
          <p:cNvCxnSpPr/>
          <p:nvPr/>
        </p:nvCxnSpPr>
        <p:spPr>
          <a:xfrm>
            <a:off x="1768416" y="404813"/>
            <a:ext cx="9794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25"/>
          <p:cNvSpPr>
            <a:spLocks noChangeArrowheads="1"/>
          </p:cNvSpPr>
          <p:nvPr/>
        </p:nvSpPr>
        <p:spPr bwMode="auto">
          <a:xfrm>
            <a:off x="219136" y="683623"/>
            <a:ext cx="2267637"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800" b="1" dirty="0">
                <a:solidFill>
                  <a:srgbClr val="C00000"/>
                </a:solidFill>
                <a:latin typeface="微软雅黑" pitchFamily="34" charset="-122"/>
                <a:ea typeface="微软雅黑" pitchFamily="34" charset="-122"/>
              </a:rPr>
              <a:t>2</a:t>
            </a:r>
            <a:r>
              <a:rPr lang="en-US" altLang="zh-CN" sz="1800" b="1" dirty="0" smtClean="0">
                <a:solidFill>
                  <a:srgbClr val="C00000"/>
                </a:solidFill>
                <a:latin typeface="微软雅黑" pitchFamily="34" charset="-122"/>
                <a:ea typeface="微软雅黑" pitchFamily="34" charset="-122"/>
              </a:rPr>
              <a:t>. </a:t>
            </a:r>
            <a:r>
              <a:rPr lang="zh-CN" altLang="en-US" sz="1800" b="1" dirty="0">
                <a:solidFill>
                  <a:srgbClr val="C00000"/>
                </a:solidFill>
                <a:latin typeface="微软雅黑" pitchFamily="34" charset="-122"/>
                <a:ea typeface="微软雅黑" pitchFamily="34" charset="-122"/>
              </a:rPr>
              <a:t>智慧</a:t>
            </a:r>
            <a:r>
              <a:rPr lang="zh-CN" altLang="en-US" sz="1800" b="1" dirty="0" smtClean="0">
                <a:solidFill>
                  <a:srgbClr val="C00000"/>
                </a:solidFill>
                <a:latin typeface="微软雅黑" pitchFamily="34" charset="-122"/>
                <a:ea typeface="微软雅黑" pitchFamily="34" charset="-122"/>
              </a:rPr>
              <a:t>课堂整体</a:t>
            </a:r>
            <a:r>
              <a:rPr lang="zh-CN" altLang="en-US" sz="1800" b="1" dirty="0">
                <a:solidFill>
                  <a:srgbClr val="C00000"/>
                </a:solidFill>
                <a:latin typeface="微软雅黑" pitchFamily="34" charset="-122"/>
                <a:ea typeface="微软雅黑" pitchFamily="34" charset="-122"/>
              </a:rPr>
              <a:t>设计</a:t>
            </a:r>
          </a:p>
        </p:txBody>
      </p:sp>
      <p:sp>
        <p:nvSpPr>
          <p:cNvPr id="34" name="圆角矩形 33"/>
          <p:cNvSpPr/>
          <p:nvPr/>
        </p:nvSpPr>
        <p:spPr>
          <a:xfrm>
            <a:off x="1403448" y="2997487"/>
            <a:ext cx="2052739" cy="1080832"/>
          </a:xfrm>
          <a:prstGeom prst="roundRect">
            <a:avLst/>
          </a:prstGeom>
          <a:solidFill>
            <a:srgbClr val="0070C0"/>
          </a:solidFill>
          <a:ln w="12700" cap="flat" cmpd="sng" algn="ctr">
            <a:noFill/>
            <a:prstDash val="solid"/>
            <a:miter lim="800000"/>
          </a:ln>
          <a:effectLst/>
        </p:spPr>
        <p:txBody>
          <a:bodyPr rtlCol="0" anchor="ctr"/>
          <a:lstStyle/>
          <a:p>
            <a:pPr algn="ctr" defTabSz="713232">
              <a:defRPr/>
            </a:pPr>
            <a:endParaRPr lang="zh-CN" altLang="en-US" sz="1200" kern="0">
              <a:latin typeface="微软雅黑" panose="020B0503020204020204" pitchFamily="34" charset="-122"/>
              <a:ea typeface="微软雅黑" panose="020B0503020204020204" pitchFamily="34" charset="-122"/>
            </a:endParaRPr>
          </a:p>
        </p:txBody>
      </p:sp>
      <p:sp>
        <p:nvSpPr>
          <p:cNvPr id="35" name="圆角矩形 34"/>
          <p:cNvSpPr/>
          <p:nvPr/>
        </p:nvSpPr>
        <p:spPr>
          <a:xfrm>
            <a:off x="3716333" y="2997487"/>
            <a:ext cx="2052739" cy="1080832"/>
          </a:xfrm>
          <a:prstGeom prst="roundRect">
            <a:avLst/>
          </a:prstGeom>
          <a:solidFill>
            <a:srgbClr val="0070C0"/>
          </a:solidFill>
          <a:ln w="12700" cap="flat" cmpd="sng" algn="ctr">
            <a:noFill/>
            <a:prstDash val="solid"/>
            <a:miter lim="800000"/>
          </a:ln>
          <a:effectLst/>
        </p:spPr>
        <p:txBody>
          <a:bodyPr rtlCol="0" anchor="ctr"/>
          <a:lstStyle/>
          <a:p>
            <a:pPr algn="ctr" defTabSz="713232">
              <a:defRPr/>
            </a:pPr>
            <a:endParaRPr lang="zh-CN" altLang="en-US" sz="1000" kern="0">
              <a:latin typeface="微软雅黑" panose="020B0503020204020204" pitchFamily="34" charset="-122"/>
              <a:ea typeface="微软雅黑" panose="020B0503020204020204" pitchFamily="34" charset="-122"/>
            </a:endParaRPr>
          </a:p>
        </p:txBody>
      </p:sp>
      <p:sp>
        <p:nvSpPr>
          <p:cNvPr id="36" name="圆角矩形 35"/>
          <p:cNvSpPr/>
          <p:nvPr/>
        </p:nvSpPr>
        <p:spPr>
          <a:xfrm>
            <a:off x="6016955" y="2997487"/>
            <a:ext cx="2052739" cy="1080832"/>
          </a:xfrm>
          <a:prstGeom prst="roundRect">
            <a:avLst/>
          </a:prstGeom>
          <a:solidFill>
            <a:srgbClr val="0070C0"/>
          </a:solidFill>
          <a:ln w="12700" cap="flat" cmpd="sng" algn="ctr">
            <a:noFill/>
            <a:prstDash val="solid"/>
            <a:miter lim="800000"/>
          </a:ln>
          <a:effectLst/>
        </p:spPr>
        <p:txBody>
          <a:bodyPr rtlCol="0" anchor="ctr"/>
          <a:lstStyle/>
          <a:p>
            <a:pPr algn="ctr" defTabSz="713232">
              <a:defRPr/>
            </a:pPr>
            <a:endParaRPr lang="zh-CN" altLang="en-US" sz="1000" kern="0">
              <a:latin typeface="微软雅黑" panose="020B0503020204020204" pitchFamily="34" charset="-122"/>
              <a:ea typeface="微软雅黑" panose="020B0503020204020204" pitchFamily="34" charset="-122"/>
            </a:endParaRPr>
          </a:p>
        </p:txBody>
      </p:sp>
      <p:sp>
        <p:nvSpPr>
          <p:cNvPr id="37" name="圆角矩形 36"/>
          <p:cNvSpPr/>
          <p:nvPr/>
        </p:nvSpPr>
        <p:spPr>
          <a:xfrm>
            <a:off x="8337152" y="2997487"/>
            <a:ext cx="2052739" cy="1080832"/>
          </a:xfrm>
          <a:prstGeom prst="roundRect">
            <a:avLst/>
          </a:prstGeom>
          <a:solidFill>
            <a:srgbClr val="0070C0"/>
          </a:solidFill>
          <a:ln w="12700" cap="flat" cmpd="sng" algn="ctr">
            <a:noFill/>
            <a:prstDash val="solid"/>
            <a:miter lim="800000"/>
          </a:ln>
          <a:effectLst/>
        </p:spPr>
        <p:txBody>
          <a:bodyPr rtlCol="0" anchor="ctr"/>
          <a:lstStyle/>
          <a:p>
            <a:pPr algn="ctr" defTabSz="713232">
              <a:defRPr/>
            </a:pPr>
            <a:endParaRPr lang="zh-CN" altLang="en-US" sz="1000" kern="0">
              <a:latin typeface="微软雅黑" panose="020B0503020204020204" pitchFamily="34" charset="-122"/>
              <a:ea typeface="微软雅黑" panose="020B0503020204020204" pitchFamily="34" charset="-122"/>
            </a:endParaRPr>
          </a:p>
        </p:txBody>
      </p:sp>
      <p:sp>
        <p:nvSpPr>
          <p:cNvPr id="38" name="椭圆 37"/>
          <p:cNvSpPr/>
          <p:nvPr/>
        </p:nvSpPr>
        <p:spPr>
          <a:xfrm>
            <a:off x="2504335" y="4212323"/>
            <a:ext cx="6300926" cy="618490"/>
          </a:xfrm>
          <a:prstGeom prst="ellipse">
            <a:avLst/>
          </a:prstGeom>
          <a:noFill/>
          <a:ln w="12700" cap="flat" cmpd="sng" algn="ctr">
            <a:solidFill>
              <a:srgbClr val="0070C0"/>
            </a:solidFill>
            <a:prstDash val="solid"/>
            <a:miter lim="800000"/>
          </a:ln>
          <a:effectLst/>
        </p:spPr>
        <p:txBody>
          <a:bodyPr rtlCol="0" anchor="ctr"/>
          <a:lstStyle/>
          <a:p>
            <a:pPr algn="ctr" defTabSz="713232">
              <a:defRPr/>
            </a:pPr>
            <a:endParaRPr lang="zh-CN" altLang="en-US" sz="900" kern="0">
              <a:latin typeface="微软雅黑" panose="020B0503020204020204" pitchFamily="34" charset="-122"/>
              <a:ea typeface="微软雅黑" panose="020B0503020204020204" pitchFamily="34" charset="-122"/>
            </a:endParaRPr>
          </a:p>
        </p:txBody>
      </p:sp>
      <p:sp>
        <p:nvSpPr>
          <p:cNvPr id="39" name="矩形 38"/>
          <p:cNvSpPr/>
          <p:nvPr/>
        </p:nvSpPr>
        <p:spPr>
          <a:xfrm>
            <a:off x="2751603" y="2237505"/>
            <a:ext cx="6053658" cy="278567"/>
          </a:xfrm>
          <a:prstGeom prst="rect">
            <a:avLst/>
          </a:prstGeom>
          <a:noFill/>
          <a:ln w="12700" cap="flat" cmpd="sng" algn="ctr">
            <a:solidFill>
              <a:srgbClr val="0070C0"/>
            </a:solidFill>
            <a:prstDash val="solid"/>
            <a:miter lim="800000"/>
          </a:ln>
          <a:effectLst/>
        </p:spPr>
        <p:txBody>
          <a:bodyPr rtlCol="0" anchor="ctr"/>
          <a:lstStyle/>
          <a:p>
            <a:pPr algn="ctr" defTabSz="713232">
              <a:defRPr/>
            </a:pPr>
            <a:r>
              <a:rPr lang="zh-CN" altLang="en-US" sz="1600" kern="0" dirty="0">
                <a:latin typeface="微软雅黑" panose="020B0503020204020204" pitchFamily="34" charset="-122"/>
                <a:ea typeface="微软雅黑" panose="020B0503020204020204" pitchFamily="34" charset="-122"/>
              </a:rPr>
              <a:t>打造职教垂直专业领域智慧课堂云平台</a:t>
            </a:r>
            <a:endParaRPr lang="en-US" altLang="zh-CN" sz="1600" kern="0" dirty="0">
              <a:latin typeface="微软雅黑" panose="020B0503020204020204" pitchFamily="34" charset="-122"/>
              <a:ea typeface="微软雅黑" panose="020B0503020204020204" pitchFamily="34" charset="-122"/>
            </a:endParaRPr>
          </a:p>
        </p:txBody>
      </p:sp>
      <p:sp>
        <p:nvSpPr>
          <p:cNvPr id="40" name="矩形 39"/>
          <p:cNvSpPr/>
          <p:nvPr/>
        </p:nvSpPr>
        <p:spPr>
          <a:xfrm>
            <a:off x="3080743" y="4367679"/>
            <a:ext cx="5171449" cy="307777"/>
          </a:xfrm>
          <a:prstGeom prst="rect">
            <a:avLst/>
          </a:prstGeom>
        </p:spPr>
        <p:txBody>
          <a:bodyPr wrap="square">
            <a:spAutoFit/>
          </a:bodyPr>
          <a:lstStyle/>
          <a:p>
            <a:pPr algn="ctr" defTabSz="713232">
              <a:defRPr/>
            </a:pPr>
            <a:r>
              <a:rPr lang="zh-CN" altLang="en-US" sz="1400" b="1" kern="0" dirty="0">
                <a:latin typeface="微软雅黑" panose="020B0503020204020204" pitchFamily="34" charset="-122"/>
                <a:ea typeface="微软雅黑" panose="020B0503020204020204" pitchFamily="34" charset="-122"/>
              </a:rPr>
              <a:t>云计算、物联网、大数据、人工智能等新一代信息技术支撑</a:t>
            </a:r>
            <a:endParaRPr lang="en-US" altLang="zh-CN" sz="1400" b="1" kern="0" dirty="0">
              <a:latin typeface="微软雅黑" panose="020B0503020204020204" pitchFamily="34" charset="-122"/>
              <a:ea typeface="微软雅黑" panose="020B0503020204020204" pitchFamily="34" charset="-122"/>
            </a:endParaRPr>
          </a:p>
        </p:txBody>
      </p:sp>
      <p:sp>
        <p:nvSpPr>
          <p:cNvPr id="51" name="矩形 50"/>
          <p:cNvSpPr/>
          <p:nvPr/>
        </p:nvSpPr>
        <p:spPr>
          <a:xfrm>
            <a:off x="5915702" y="3083314"/>
            <a:ext cx="2224571" cy="1015663"/>
          </a:xfrm>
          <a:prstGeom prst="rect">
            <a:avLst/>
          </a:prstGeom>
        </p:spPr>
        <p:txBody>
          <a:bodyPr wrap="square">
            <a:spAutoFit/>
          </a:bodyPr>
          <a:lstStyle/>
          <a:p>
            <a:pPr algn="ctr" defTabSz="713232">
              <a:defRPr/>
            </a:pPr>
            <a:r>
              <a:rPr lang="zh-CN" altLang="en-US" sz="1200" b="1" kern="0" dirty="0">
                <a:solidFill>
                  <a:schemeClr val="bg1"/>
                </a:solidFill>
                <a:latin typeface="微软雅黑" panose="020B0503020204020204" pitchFamily="34" charset="-122"/>
                <a:ea typeface="微软雅黑" panose="020B0503020204020204" pitchFamily="34" charset="-122"/>
              </a:rPr>
              <a:t>多维互动的教学平台</a:t>
            </a:r>
            <a:endParaRPr lang="en-US" altLang="zh-CN" sz="1200" b="1" kern="0" dirty="0">
              <a:solidFill>
                <a:schemeClr val="bg1"/>
              </a:solidFill>
              <a:latin typeface="微软雅黑" panose="020B0503020204020204" pitchFamily="34" charset="-122"/>
              <a:ea typeface="微软雅黑" panose="020B0503020204020204" pitchFamily="34" charset="-122"/>
            </a:endParaRPr>
          </a:p>
          <a:p>
            <a:pPr algn="ctr" defTabSz="713232">
              <a:defRPr/>
            </a:pPr>
            <a:endParaRPr lang="en-US" altLang="zh-CN" sz="1200" b="1" kern="0" dirty="0">
              <a:solidFill>
                <a:schemeClr val="bg1"/>
              </a:solidFill>
              <a:latin typeface="微软雅黑" panose="020B0503020204020204" pitchFamily="34" charset="-122"/>
              <a:ea typeface="微软雅黑" panose="020B0503020204020204" pitchFamily="34" charset="-122"/>
            </a:endParaRPr>
          </a:p>
          <a:p>
            <a:pPr algn="ctr" defTabSz="713232">
              <a:defRPr/>
            </a:pPr>
            <a:r>
              <a:rPr lang="zh-CN" altLang="en-US" sz="1200" b="1" kern="0" dirty="0">
                <a:solidFill>
                  <a:schemeClr val="bg1"/>
                </a:solidFill>
                <a:latin typeface="微软雅黑" panose="020B0503020204020204" pitchFamily="34" charset="-122"/>
                <a:ea typeface="微软雅黑" panose="020B0503020204020204" pitchFamily="34" charset="-122"/>
              </a:rPr>
              <a:t>贯通“课前</a:t>
            </a:r>
            <a:r>
              <a:rPr lang="en-US" altLang="zh-CN" sz="1200" b="1" kern="0" dirty="0">
                <a:solidFill>
                  <a:schemeClr val="bg1"/>
                </a:solidFill>
                <a:latin typeface="微软雅黑" panose="020B0503020204020204" pitchFamily="34" charset="-122"/>
                <a:ea typeface="微软雅黑" panose="020B0503020204020204" pitchFamily="34" charset="-122"/>
              </a:rPr>
              <a:t>-</a:t>
            </a:r>
            <a:r>
              <a:rPr lang="zh-CN" altLang="en-US" sz="1200" b="1" kern="0" dirty="0">
                <a:solidFill>
                  <a:schemeClr val="bg1"/>
                </a:solidFill>
                <a:latin typeface="微软雅黑" panose="020B0503020204020204" pitchFamily="34" charset="-122"/>
                <a:ea typeface="微软雅黑" panose="020B0503020204020204" pitchFamily="34" charset="-122"/>
              </a:rPr>
              <a:t>课堂</a:t>
            </a:r>
            <a:r>
              <a:rPr lang="en-US" altLang="zh-CN" sz="1200" b="1" kern="0" dirty="0">
                <a:solidFill>
                  <a:schemeClr val="bg1"/>
                </a:solidFill>
                <a:latin typeface="微软雅黑" panose="020B0503020204020204" pitchFamily="34" charset="-122"/>
                <a:ea typeface="微软雅黑" panose="020B0503020204020204" pitchFamily="34" charset="-122"/>
              </a:rPr>
              <a:t>-</a:t>
            </a:r>
            <a:r>
              <a:rPr lang="zh-CN" altLang="en-US" sz="1200" b="1" kern="0" dirty="0">
                <a:solidFill>
                  <a:schemeClr val="bg1"/>
                </a:solidFill>
                <a:latin typeface="微软雅黑" panose="020B0503020204020204" pitchFamily="34" charset="-122"/>
                <a:ea typeface="微软雅黑" panose="020B0503020204020204" pitchFamily="34" charset="-122"/>
              </a:rPr>
              <a:t>课后”全过程，支持教师教与学生学的个性化服务</a:t>
            </a:r>
            <a:endParaRPr lang="zh-CN" altLang="en-US" sz="1200" kern="0"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8320376" y="3083314"/>
            <a:ext cx="2070996" cy="1015663"/>
          </a:xfrm>
          <a:prstGeom prst="rect">
            <a:avLst/>
          </a:prstGeom>
        </p:spPr>
        <p:txBody>
          <a:bodyPr wrap="square">
            <a:spAutoFit/>
          </a:bodyPr>
          <a:lstStyle/>
          <a:p>
            <a:pPr algn="ctr" defTabSz="713232">
              <a:defRPr/>
            </a:pPr>
            <a:r>
              <a:rPr lang="zh-CN" altLang="en-US" sz="1200" b="1" kern="0" dirty="0">
                <a:solidFill>
                  <a:schemeClr val="bg1"/>
                </a:solidFill>
                <a:latin typeface="微软雅黑" panose="020B0503020204020204" pitchFamily="34" charset="-122"/>
                <a:ea typeface="微软雅黑" panose="020B0503020204020204" pitchFamily="34" charset="-122"/>
              </a:rPr>
              <a:t>丰富海量的数字资源</a:t>
            </a:r>
            <a:endParaRPr lang="en-US" altLang="zh-CN" sz="1200" b="1" kern="0" dirty="0">
              <a:solidFill>
                <a:schemeClr val="bg1"/>
              </a:solidFill>
              <a:latin typeface="微软雅黑" panose="020B0503020204020204" pitchFamily="34" charset="-122"/>
              <a:ea typeface="微软雅黑" panose="020B0503020204020204" pitchFamily="34" charset="-122"/>
            </a:endParaRPr>
          </a:p>
          <a:p>
            <a:pPr algn="ctr" defTabSz="713232">
              <a:defRPr/>
            </a:pPr>
            <a:endParaRPr lang="en-US" altLang="zh-CN" sz="1200" b="1" kern="0" dirty="0">
              <a:solidFill>
                <a:schemeClr val="bg1"/>
              </a:solidFill>
              <a:latin typeface="微软雅黑" panose="020B0503020204020204" pitchFamily="34" charset="-122"/>
              <a:ea typeface="微软雅黑" panose="020B0503020204020204" pitchFamily="34" charset="-122"/>
            </a:endParaRPr>
          </a:p>
          <a:p>
            <a:pPr algn="ctr" defTabSz="713232">
              <a:defRPr/>
            </a:pPr>
            <a:r>
              <a:rPr lang="zh-CN" altLang="en-US" sz="1200" b="1" kern="0" dirty="0">
                <a:solidFill>
                  <a:schemeClr val="bg1"/>
                </a:solidFill>
                <a:latin typeface="微软雅黑" panose="020B0503020204020204" pitchFamily="34" charset="-122"/>
                <a:ea typeface="微软雅黑" panose="020B0503020204020204" pitchFamily="34" charset="-122"/>
              </a:rPr>
              <a:t>多专业多形式互动教学资源，促进了师生互动、生生互动水平</a:t>
            </a:r>
          </a:p>
        </p:txBody>
      </p:sp>
      <p:sp>
        <p:nvSpPr>
          <p:cNvPr id="53" name="矩形 52"/>
          <p:cNvSpPr/>
          <p:nvPr/>
        </p:nvSpPr>
        <p:spPr>
          <a:xfrm>
            <a:off x="3760326" y="3083314"/>
            <a:ext cx="2023432" cy="1015663"/>
          </a:xfrm>
          <a:prstGeom prst="rect">
            <a:avLst/>
          </a:prstGeom>
        </p:spPr>
        <p:txBody>
          <a:bodyPr wrap="square">
            <a:spAutoFit/>
          </a:bodyPr>
          <a:lstStyle/>
          <a:p>
            <a:pPr algn="ctr" defTabSz="713232">
              <a:defRPr/>
            </a:pPr>
            <a:r>
              <a:rPr lang="zh-CN" altLang="en-US" sz="1200" b="1" kern="0" dirty="0">
                <a:solidFill>
                  <a:schemeClr val="bg1"/>
                </a:solidFill>
                <a:latin typeface="微软雅黑" panose="020B0503020204020204" pitchFamily="34" charset="-122"/>
                <a:ea typeface="微软雅黑" panose="020B0503020204020204" pitchFamily="34" charset="-122"/>
              </a:rPr>
              <a:t>智能高效的管理平台</a:t>
            </a:r>
          </a:p>
          <a:p>
            <a:pPr algn="ctr" defTabSz="713232">
              <a:defRPr/>
            </a:pPr>
            <a:endParaRPr lang="en-US" altLang="zh-CN" sz="1200" b="1" kern="0" dirty="0">
              <a:solidFill>
                <a:schemeClr val="bg1"/>
              </a:solidFill>
              <a:latin typeface="微软雅黑" panose="020B0503020204020204" pitchFamily="34" charset="-122"/>
              <a:ea typeface="微软雅黑" panose="020B0503020204020204" pitchFamily="34" charset="-122"/>
            </a:endParaRPr>
          </a:p>
          <a:p>
            <a:pPr algn="ctr" defTabSz="713232">
              <a:defRPr/>
            </a:pPr>
            <a:r>
              <a:rPr lang="zh-CN" altLang="en-US" sz="1200" b="1" kern="0" dirty="0">
                <a:solidFill>
                  <a:schemeClr val="bg1"/>
                </a:solidFill>
                <a:latin typeface="微软雅黑" panose="020B0503020204020204" pitchFamily="34" charset="-122"/>
                <a:ea typeface="微软雅黑" panose="020B0503020204020204" pitchFamily="34" charset="-122"/>
              </a:rPr>
              <a:t>采用人脸识别技术，实现智能高效的“课堂人脸点名”考勤管理</a:t>
            </a:r>
            <a:endParaRPr lang="zh-CN" altLang="en-US" sz="1200" kern="0"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1561725" y="3083314"/>
            <a:ext cx="1735633" cy="1015663"/>
          </a:xfrm>
          <a:prstGeom prst="rect">
            <a:avLst/>
          </a:prstGeom>
        </p:spPr>
        <p:txBody>
          <a:bodyPr wrap="square">
            <a:spAutoFit/>
          </a:bodyPr>
          <a:lstStyle/>
          <a:p>
            <a:pPr algn="ctr" defTabSz="713232">
              <a:defRPr/>
            </a:pPr>
            <a:r>
              <a:rPr lang="zh-CN" altLang="en-US" sz="1200" b="1" kern="0" dirty="0">
                <a:solidFill>
                  <a:schemeClr val="bg1"/>
                </a:solidFill>
                <a:latin typeface="微软雅黑" panose="020B0503020204020204" pitchFamily="34" charset="-122"/>
                <a:ea typeface="微软雅黑" panose="020B0503020204020204" pitchFamily="34" charset="-122"/>
              </a:rPr>
              <a:t>全面感知的物理环境</a:t>
            </a:r>
            <a:endParaRPr lang="en-US" altLang="zh-CN" sz="1200" b="1" kern="0" dirty="0">
              <a:solidFill>
                <a:schemeClr val="bg1"/>
              </a:solidFill>
              <a:latin typeface="微软雅黑" panose="020B0503020204020204" pitchFamily="34" charset="-122"/>
              <a:ea typeface="微软雅黑" panose="020B0503020204020204" pitchFamily="34" charset="-122"/>
            </a:endParaRPr>
          </a:p>
          <a:p>
            <a:pPr algn="ctr" defTabSz="713232">
              <a:defRPr/>
            </a:pPr>
            <a:endParaRPr lang="en-US" altLang="zh-CN" sz="1200" b="1" kern="0" dirty="0">
              <a:solidFill>
                <a:schemeClr val="bg1"/>
              </a:solidFill>
              <a:latin typeface="微软雅黑" panose="020B0503020204020204" pitchFamily="34" charset="-122"/>
              <a:ea typeface="微软雅黑" panose="020B0503020204020204" pitchFamily="34" charset="-122"/>
            </a:endParaRPr>
          </a:p>
          <a:p>
            <a:pPr algn="ctr" defTabSz="713232">
              <a:defRPr/>
            </a:pPr>
            <a:r>
              <a:rPr lang="zh-CN" altLang="en-US" sz="1200" b="1" kern="0" dirty="0">
                <a:solidFill>
                  <a:schemeClr val="bg1"/>
                </a:solidFill>
                <a:latin typeface="微软雅黑" panose="020B0503020204020204" pitchFamily="34" charset="-122"/>
                <a:ea typeface="微软雅黑" panose="020B0503020204020204" pitchFamily="34" charset="-122"/>
              </a:rPr>
              <a:t>随时随地感知、捕获和传递有关人、设备、资源的信息</a:t>
            </a:r>
            <a:endParaRPr lang="zh-CN" altLang="en-US" sz="1200" kern="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2186859" y="5092423"/>
            <a:ext cx="5195172" cy="738664"/>
          </a:xfrm>
          <a:prstGeom prst="rect">
            <a:avLst/>
          </a:prstGeom>
        </p:spPr>
        <p:txBody>
          <a:bodyPr wrap="square">
            <a:spAutoFit/>
          </a:bodyPr>
          <a:lstStyle/>
          <a:p>
            <a:pPr marL="222885" indent="-222885" defTabSz="713232">
              <a:buFont typeface="Wingdings" pitchFamily="2" charset="2"/>
              <a:buChar char="ü"/>
              <a:defRPr/>
            </a:pPr>
            <a:r>
              <a:rPr lang="en-US" altLang="zh-CN" sz="1400" b="1" kern="0" dirty="0">
                <a:solidFill>
                  <a:srgbClr val="0070C0"/>
                </a:solidFill>
                <a:latin typeface="微软雅黑" panose="020B0503020204020204" pitchFamily="34" charset="-122"/>
                <a:ea typeface="微软雅黑" panose="020B0503020204020204" pitchFamily="34" charset="-122"/>
              </a:rPr>
              <a:t>2G</a:t>
            </a:r>
            <a:r>
              <a:rPr lang="zh-CN" altLang="en-US" sz="1400" b="1" kern="0" dirty="0">
                <a:solidFill>
                  <a:srgbClr val="0070C0"/>
                </a:solidFill>
                <a:latin typeface="微软雅黑" panose="020B0503020204020204" pitchFamily="34" charset="-122"/>
                <a:ea typeface="微软雅黑" panose="020B0503020204020204" pitchFamily="34" charset="-122"/>
              </a:rPr>
              <a:t>模式</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为教育信息化提供优质的教育资源（区域</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政府）</a:t>
            </a:r>
            <a:endParaRPr lang="en-US" altLang="zh-CN" sz="1400" kern="0" dirty="0">
              <a:latin typeface="微软雅黑" panose="020B0503020204020204" pitchFamily="34" charset="-122"/>
              <a:ea typeface="微软雅黑" panose="020B0503020204020204" pitchFamily="34" charset="-122"/>
            </a:endParaRPr>
          </a:p>
          <a:p>
            <a:pPr marL="222885" indent="-222885" defTabSz="713232">
              <a:buFont typeface="Wingdings" pitchFamily="2" charset="2"/>
              <a:buChar char="ü"/>
              <a:defRPr/>
            </a:pPr>
            <a:r>
              <a:rPr lang="en-US" altLang="zh-CN" sz="1400" b="1" kern="0" dirty="0">
                <a:solidFill>
                  <a:srgbClr val="0070C0"/>
                </a:solidFill>
                <a:latin typeface="微软雅黑" panose="020B0503020204020204" pitchFamily="34" charset="-122"/>
                <a:ea typeface="微软雅黑" panose="020B0503020204020204" pitchFamily="34" charset="-122"/>
              </a:rPr>
              <a:t>2B</a:t>
            </a:r>
            <a:r>
              <a:rPr lang="zh-CN" altLang="en-US" sz="1400" b="1" kern="0" dirty="0">
                <a:solidFill>
                  <a:srgbClr val="0070C0"/>
                </a:solidFill>
                <a:latin typeface="微软雅黑" panose="020B0503020204020204" pitchFamily="34" charset="-122"/>
                <a:ea typeface="微软雅黑" panose="020B0503020204020204" pitchFamily="34" charset="-122"/>
              </a:rPr>
              <a:t>模式</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为学校、各大运营商提供优质的教育资源</a:t>
            </a:r>
            <a:endParaRPr lang="en-US" altLang="zh-CN" sz="1400" kern="0" dirty="0">
              <a:latin typeface="微软雅黑" panose="020B0503020204020204" pitchFamily="34" charset="-122"/>
              <a:ea typeface="微软雅黑" panose="020B0503020204020204" pitchFamily="34" charset="-122"/>
            </a:endParaRPr>
          </a:p>
          <a:p>
            <a:pPr marL="222885" indent="-222885" defTabSz="713232">
              <a:buFont typeface="Wingdings" pitchFamily="2" charset="2"/>
              <a:buChar char="ü"/>
              <a:defRPr/>
            </a:pPr>
            <a:r>
              <a:rPr lang="en-US" altLang="zh-CN" sz="1400" b="1" kern="0" dirty="0">
                <a:solidFill>
                  <a:srgbClr val="0070C0"/>
                </a:solidFill>
                <a:latin typeface="微软雅黑" panose="020B0503020204020204" pitchFamily="34" charset="-122"/>
                <a:ea typeface="微软雅黑" panose="020B0503020204020204" pitchFamily="34" charset="-122"/>
              </a:rPr>
              <a:t>2C</a:t>
            </a:r>
            <a:r>
              <a:rPr lang="zh-CN" altLang="en-US" sz="1400" b="1" kern="0" dirty="0">
                <a:solidFill>
                  <a:srgbClr val="0070C0"/>
                </a:solidFill>
                <a:latin typeface="微软雅黑" panose="020B0503020204020204" pitchFamily="34" charset="-122"/>
                <a:ea typeface="微软雅黑" panose="020B0503020204020204" pitchFamily="34" charset="-122"/>
              </a:rPr>
              <a:t>模式</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通过学校等直接为</a:t>
            </a:r>
            <a:r>
              <a:rPr lang="en-US" altLang="zh-CN" sz="1400" kern="0" dirty="0">
                <a:latin typeface="微软雅黑" panose="020B0503020204020204" pitchFamily="34" charset="-122"/>
                <a:ea typeface="微软雅黑" panose="020B0503020204020204" pitchFamily="34" charset="-122"/>
              </a:rPr>
              <a:t>C</a:t>
            </a:r>
            <a:r>
              <a:rPr lang="zh-CN" altLang="en-US" sz="1400" kern="0" dirty="0">
                <a:latin typeface="微软雅黑" panose="020B0503020204020204" pitchFamily="34" charset="-122"/>
                <a:ea typeface="微软雅黑" panose="020B0503020204020204" pitchFamily="34" charset="-122"/>
              </a:rPr>
              <a:t>端提供教育资源服务</a:t>
            </a:r>
          </a:p>
        </p:txBody>
      </p:sp>
      <p:grpSp>
        <p:nvGrpSpPr>
          <p:cNvPr id="56" name="组合 55"/>
          <p:cNvGrpSpPr/>
          <p:nvPr/>
        </p:nvGrpSpPr>
        <p:grpSpPr>
          <a:xfrm>
            <a:off x="3458505" y="3449357"/>
            <a:ext cx="248018" cy="138219"/>
            <a:chOff x="3270213" y="3952847"/>
            <a:chExt cx="839363" cy="458138"/>
          </a:xfrm>
        </p:grpSpPr>
        <p:cxnSp>
          <p:nvCxnSpPr>
            <p:cNvPr id="68" name="直接连接符 67"/>
            <p:cNvCxnSpPr/>
            <p:nvPr/>
          </p:nvCxnSpPr>
          <p:spPr>
            <a:xfrm>
              <a:off x="3270213" y="4170089"/>
              <a:ext cx="839363" cy="0"/>
            </a:xfrm>
            <a:prstGeom prst="line">
              <a:avLst/>
            </a:prstGeom>
            <a:noFill/>
            <a:ln w="50800" cap="flat" cmpd="sng" algn="ctr">
              <a:solidFill>
                <a:sysClr val="window" lastClr="FFFFFF">
                  <a:lumMod val="50000"/>
                </a:sysClr>
              </a:solidFill>
              <a:prstDash val="solid"/>
              <a:miter lim="800000"/>
            </a:ln>
            <a:effectLst/>
          </p:spPr>
        </p:cxnSp>
        <p:cxnSp>
          <p:nvCxnSpPr>
            <p:cNvPr id="69" name="直接连接符 68"/>
            <p:cNvCxnSpPr/>
            <p:nvPr/>
          </p:nvCxnSpPr>
          <p:spPr>
            <a:xfrm>
              <a:off x="3689895" y="3952847"/>
              <a:ext cx="0" cy="458138"/>
            </a:xfrm>
            <a:prstGeom prst="line">
              <a:avLst/>
            </a:prstGeom>
            <a:noFill/>
            <a:ln w="50800" cap="flat" cmpd="sng" algn="ctr">
              <a:solidFill>
                <a:sysClr val="window" lastClr="FFFFFF">
                  <a:lumMod val="50000"/>
                </a:sysClr>
              </a:solidFill>
              <a:prstDash val="solid"/>
              <a:miter lim="800000"/>
            </a:ln>
            <a:effectLst/>
          </p:spPr>
        </p:cxnSp>
      </p:grpSp>
      <p:grpSp>
        <p:nvGrpSpPr>
          <p:cNvPr id="57" name="组合 56"/>
          <p:cNvGrpSpPr/>
          <p:nvPr/>
        </p:nvGrpSpPr>
        <p:grpSpPr>
          <a:xfrm>
            <a:off x="5757004" y="3452926"/>
            <a:ext cx="248018" cy="138219"/>
            <a:chOff x="3270213" y="3952847"/>
            <a:chExt cx="839363" cy="458138"/>
          </a:xfrm>
        </p:grpSpPr>
        <p:cxnSp>
          <p:nvCxnSpPr>
            <p:cNvPr id="66" name="直接连接符 65"/>
            <p:cNvCxnSpPr/>
            <p:nvPr/>
          </p:nvCxnSpPr>
          <p:spPr>
            <a:xfrm>
              <a:off x="3270213" y="4170089"/>
              <a:ext cx="839363" cy="0"/>
            </a:xfrm>
            <a:prstGeom prst="line">
              <a:avLst/>
            </a:prstGeom>
            <a:noFill/>
            <a:ln w="50800" cap="flat" cmpd="sng" algn="ctr">
              <a:solidFill>
                <a:sysClr val="window" lastClr="FFFFFF">
                  <a:lumMod val="50000"/>
                </a:sysClr>
              </a:solidFill>
              <a:prstDash val="solid"/>
              <a:miter lim="800000"/>
            </a:ln>
            <a:effectLst/>
          </p:spPr>
        </p:cxnSp>
        <p:cxnSp>
          <p:nvCxnSpPr>
            <p:cNvPr id="67" name="直接连接符 66"/>
            <p:cNvCxnSpPr/>
            <p:nvPr/>
          </p:nvCxnSpPr>
          <p:spPr>
            <a:xfrm>
              <a:off x="3689895" y="3952847"/>
              <a:ext cx="0" cy="458138"/>
            </a:xfrm>
            <a:prstGeom prst="line">
              <a:avLst/>
            </a:prstGeom>
            <a:noFill/>
            <a:ln w="50800" cap="flat" cmpd="sng" algn="ctr">
              <a:solidFill>
                <a:sysClr val="window" lastClr="FFFFFF">
                  <a:lumMod val="50000"/>
                </a:sysClr>
              </a:solidFill>
              <a:prstDash val="solid"/>
              <a:miter lim="800000"/>
            </a:ln>
            <a:effectLst/>
          </p:spPr>
        </p:cxnSp>
      </p:grpSp>
      <p:grpSp>
        <p:nvGrpSpPr>
          <p:cNvPr id="58" name="组合 57"/>
          <p:cNvGrpSpPr/>
          <p:nvPr/>
        </p:nvGrpSpPr>
        <p:grpSpPr>
          <a:xfrm>
            <a:off x="8072358" y="3468793"/>
            <a:ext cx="248018" cy="138219"/>
            <a:chOff x="3270213" y="3952847"/>
            <a:chExt cx="839363" cy="458138"/>
          </a:xfrm>
        </p:grpSpPr>
        <p:cxnSp>
          <p:nvCxnSpPr>
            <p:cNvPr id="64" name="直接连接符 63"/>
            <p:cNvCxnSpPr/>
            <p:nvPr/>
          </p:nvCxnSpPr>
          <p:spPr>
            <a:xfrm>
              <a:off x="3270213" y="4170089"/>
              <a:ext cx="839363" cy="0"/>
            </a:xfrm>
            <a:prstGeom prst="line">
              <a:avLst/>
            </a:prstGeom>
            <a:noFill/>
            <a:ln w="50800" cap="flat" cmpd="sng" algn="ctr">
              <a:solidFill>
                <a:sysClr val="window" lastClr="FFFFFF">
                  <a:lumMod val="50000"/>
                </a:sysClr>
              </a:solidFill>
              <a:prstDash val="solid"/>
              <a:miter lim="800000"/>
            </a:ln>
            <a:effectLst/>
          </p:spPr>
        </p:cxnSp>
        <p:cxnSp>
          <p:nvCxnSpPr>
            <p:cNvPr id="65" name="直接连接符 64"/>
            <p:cNvCxnSpPr/>
            <p:nvPr/>
          </p:nvCxnSpPr>
          <p:spPr>
            <a:xfrm>
              <a:off x="3689895" y="3952847"/>
              <a:ext cx="0" cy="458138"/>
            </a:xfrm>
            <a:prstGeom prst="line">
              <a:avLst/>
            </a:prstGeom>
            <a:noFill/>
            <a:ln w="50800" cap="flat" cmpd="sng" algn="ctr">
              <a:solidFill>
                <a:sysClr val="window" lastClr="FFFFFF">
                  <a:lumMod val="50000"/>
                </a:sysClr>
              </a:solidFill>
              <a:prstDash val="solid"/>
              <a:miter lim="800000"/>
            </a:ln>
            <a:effectLst/>
          </p:spPr>
        </p:cxnSp>
      </p:grpSp>
      <p:sp>
        <p:nvSpPr>
          <p:cNvPr id="59" name="矩形 58"/>
          <p:cNvSpPr/>
          <p:nvPr/>
        </p:nvSpPr>
        <p:spPr>
          <a:xfrm>
            <a:off x="2375909" y="1775840"/>
            <a:ext cx="7282091" cy="461665"/>
          </a:xfrm>
          <a:prstGeom prst="rect">
            <a:avLst/>
          </a:prstGeom>
        </p:spPr>
        <p:txBody>
          <a:bodyPr wrap="square">
            <a:spAutoFit/>
          </a:bodyPr>
          <a:lstStyle/>
          <a:p>
            <a:pPr algn="ctr" defTabSz="713232">
              <a:lnSpc>
                <a:spcPct val="150000"/>
              </a:lnSpc>
              <a:defRPr/>
            </a:pPr>
            <a:r>
              <a:rPr lang="zh-CN" altLang="en-US" sz="1600" kern="0" dirty="0">
                <a:latin typeface="微软雅黑" panose="020B0503020204020204" pitchFamily="34" charset="-122"/>
                <a:ea typeface="微软雅黑" panose="020B0503020204020204" pitchFamily="34" charset="-122"/>
              </a:rPr>
              <a:t>课堂教学环境重构、教学模式变革、教学流程再造、教学质量效果提升</a:t>
            </a:r>
          </a:p>
        </p:txBody>
      </p:sp>
      <p:sp>
        <p:nvSpPr>
          <p:cNvPr id="60" name="上箭头 59"/>
          <p:cNvSpPr/>
          <p:nvPr/>
        </p:nvSpPr>
        <p:spPr>
          <a:xfrm>
            <a:off x="5829165" y="2687167"/>
            <a:ext cx="351248" cy="174366"/>
          </a:xfrm>
          <a:prstGeom prst="upArrow">
            <a:avLst/>
          </a:prstGeom>
          <a:solidFill>
            <a:sysClr val="window" lastClr="FFFFFF">
              <a:lumMod val="50000"/>
            </a:sysClr>
          </a:solidFill>
          <a:ln w="12700" cap="flat" cmpd="sng" algn="ctr">
            <a:noFill/>
            <a:prstDash val="solid"/>
            <a:miter lim="800000"/>
          </a:ln>
          <a:effectLst/>
        </p:spPr>
        <p:txBody>
          <a:bodyPr rtlCol="0" anchor="ctr"/>
          <a:lstStyle/>
          <a:p>
            <a:pPr algn="ctr" defTabSz="713232">
              <a:defRPr/>
            </a:pPr>
            <a:endParaRPr lang="zh-CN" altLang="en-US" sz="900" kern="0">
              <a:latin typeface="微软雅黑" panose="020B0503020204020204" pitchFamily="34" charset="-122"/>
              <a:ea typeface="微软雅黑" panose="020B0503020204020204" pitchFamily="34" charset="-122"/>
            </a:endParaRPr>
          </a:p>
        </p:txBody>
      </p:sp>
      <p:sp>
        <p:nvSpPr>
          <p:cNvPr id="61" name="矩形 60"/>
          <p:cNvSpPr/>
          <p:nvPr/>
        </p:nvSpPr>
        <p:spPr>
          <a:xfrm>
            <a:off x="8086953" y="5512084"/>
            <a:ext cx="2877711" cy="307777"/>
          </a:xfrm>
          <a:prstGeom prst="rect">
            <a:avLst/>
          </a:prstGeom>
        </p:spPr>
        <p:txBody>
          <a:bodyPr wrap="none">
            <a:spAutoFit/>
          </a:bodyPr>
          <a:lstStyle/>
          <a:p>
            <a:pPr defTabSz="713232">
              <a:defRPr/>
            </a:pPr>
            <a:r>
              <a:rPr lang="zh-CN" altLang="en-US" sz="1400" kern="0" dirty="0">
                <a:latin typeface="微软雅黑" panose="020B0503020204020204" pitchFamily="34" charset="-122"/>
                <a:ea typeface="微软雅黑" panose="020B0503020204020204" pitchFamily="34" charset="-122"/>
              </a:rPr>
              <a:t>整合海康威视“</a:t>
            </a:r>
            <a:r>
              <a:rPr lang="en-US" altLang="zh-CN" sz="1400" kern="0" dirty="0">
                <a:latin typeface="微软雅黑" panose="020B0503020204020204" pitchFamily="34" charset="-122"/>
                <a:ea typeface="微软雅黑" panose="020B0503020204020204" pitchFamily="34" charset="-122"/>
              </a:rPr>
              <a:t>AI</a:t>
            </a:r>
            <a:r>
              <a:rPr lang="zh-CN" altLang="en-US" sz="1400" kern="0" dirty="0">
                <a:latin typeface="微软雅黑" panose="020B0503020204020204" pitchFamily="34" charset="-122"/>
                <a:ea typeface="微软雅黑" panose="020B0503020204020204" pitchFamily="34" charset="-122"/>
              </a:rPr>
              <a:t>课堂”产品技术</a:t>
            </a:r>
          </a:p>
        </p:txBody>
      </p:sp>
      <p:cxnSp>
        <p:nvCxnSpPr>
          <p:cNvPr id="62" name="肘形连接符 61"/>
          <p:cNvCxnSpPr/>
          <p:nvPr/>
        </p:nvCxnSpPr>
        <p:spPr>
          <a:xfrm rot="10800000">
            <a:off x="7664276" y="4756914"/>
            <a:ext cx="375175" cy="916750"/>
          </a:xfrm>
          <a:prstGeom prst="bentConnector2">
            <a:avLst/>
          </a:prstGeom>
          <a:noFill/>
          <a:ln w="6350" cap="flat" cmpd="sng" algn="ctr">
            <a:solidFill>
              <a:srgbClr val="0070C0"/>
            </a:solidFill>
            <a:prstDash val="solid"/>
            <a:miter lim="800000"/>
            <a:tailEnd type="arrow"/>
          </a:ln>
          <a:effectLst/>
        </p:spPr>
      </p:cxnSp>
      <p:sp>
        <p:nvSpPr>
          <p:cNvPr id="63" name="矩形 62"/>
          <p:cNvSpPr/>
          <p:nvPr/>
        </p:nvSpPr>
        <p:spPr>
          <a:xfrm>
            <a:off x="7712469" y="4830813"/>
            <a:ext cx="3302104" cy="523220"/>
          </a:xfrm>
          <a:prstGeom prst="rect">
            <a:avLst/>
          </a:prstGeom>
        </p:spPr>
        <p:txBody>
          <a:bodyPr wrap="square">
            <a:spAutoFit/>
          </a:bodyPr>
          <a:lstStyle/>
          <a:p>
            <a:pPr defTabSz="713232">
              <a:defRPr/>
            </a:pPr>
            <a:r>
              <a:rPr lang="zh-CN" altLang="en-US" sz="1400" kern="0" dirty="0">
                <a:latin typeface="微软雅黑" panose="020B0503020204020204" pitchFamily="34" charset="-122"/>
                <a:ea typeface="微软雅黑" panose="020B0503020204020204" pitchFamily="34" charset="-122"/>
              </a:rPr>
              <a:t>人脸考勤、消息推送、班牌发布、在线巡</a:t>
            </a:r>
            <a:r>
              <a:rPr lang="zh-CN" altLang="en-US" sz="1400" kern="0" dirty="0" smtClean="0">
                <a:latin typeface="微软雅黑" panose="020B0503020204020204" pitchFamily="34" charset="-122"/>
                <a:ea typeface="微软雅黑" panose="020B0503020204020204" pitchFamily="34" charset="-122"/>
              </a:rPr>
              <a:t>课学生</a:t>
            </a:r>
            <a:r>
              <a:rPr lang="zh-CN" altLang="en-US" sz="1400" kern="0" dirty="0">
                <a:latin typeface="微软雅黑" panose="020B0503020204020204" pitchFamily="34" charset="-122"/>
                <a:ea typeface="微软雅黑" panose="020B0503020204020204" pitchFamily="34" charset="-122"/>
              </a:rPr>
              <a:t>教师课堂行为分析、智慧录播</a:t>
            </a:r>
          </a:p>
        </p:txBody>
      </p:sp>
    </p:spTree>
    <p:extLst>
      <p:ext uri="{BB962C8B-B14F-4D97-AF65-F5344CB8AC3E}">
        <p14:creationId xmlns:p14="http://schemas.microsoft.com/office/powerpoint/2010/main" val="2995036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11</a:t>
            </a:r>
            <a:endParaRPr lang="zh-CN" altLang="en-US" sz="1600" b="1" dirty="0">
              <a:solidFill>
                <a:prstClr val="white"/>
              </a:solidFill>
            </a:endParaRPr>
          </a:p>
        </p:txBody>
      </p:sp>
      <p:cxnSp>
        <p:nvCxnSpPr>
          <p:cNvPr id="32" name="直接连接符 31"/>
          <p:cNvCxnSpPr/>
          <p:nvPr/>
        </p:nvCxnSpPr>
        <p:spPr>
          <a:xfrm>
            <a:off x="1768416" y="404813"/>
            <a:ext cx="9871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矩形 25"/>
          <p:cNvSpPr>
            <a:spLocks noChangeArrowheads="1"/>
          </p:cNvSpPr>
          <p:nvPr/>
        </p:nvSpPr>
        <p:spPr bwMode="auto">
          <a:xfrm>
            <a:off x="219136" y="683623"/>
            <a:ext cx="2267637"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800" b="1" dirty="0" smtClean="0">
                <a:solidFill>
                  <a:srgbClr val="C00000"/>
                </a:solidFill>
                <a:latin typeface="微软雅黑" pitchFamily="34" charset="-122"/>
                <a:ea typeface="微软雅黑" pitchFamily="34" charset="-122"/>
              </a:rPr>
              <a:t>3. </a:t>
            </a:r>
            <a:r>
              <a:rPr lang="zh-CN" altLang="en-US" sz="1800" b="1" dirty="0">
                <a:solidFill>
                  <a:srgbClr val="C00000"/>
                </a:solidFill>
                <a:latin typeface="微软雅黑" pitchFamily="34" charset="-122"/>
                <a:ea typeface="微软雅黑" pitchFamily="34" charset="-122"/>
              </a:rPr>
              <a:t>智慧</a:t>
            </a:r>
            <a:r>
              <a:rPr lang="zh-CN" altLang="en-US" sz="1800" b="1" dirty="0" smtClean="0">
                <a:solidFill>
                  <a:srgbClr val="C00000"/>
                </a:solidFill>
                <a:latin typeface="微软雅黑" pitchFamily="34" charset="-122"/>
                <a:ea typeface="微软雅黑" pitchFamily="34" charset="-122"/>
              </a:rPr>
              <a:t>课堂设备配置</a:t>
            </a:r>
            <a:endParaRPr lang="zh-CN" altLang="en-US" sz="1800" b="1" dirty="0">
              <a:solidFill>
                <a:srgbClr val="C00000"/>
              </a:solidFill>
              <a:latin typeface="微软雅黑" pitchFamily="34" charset="-122"/>
              <a:ea typeface="微软雅黑" pitchFamily="34" charset="-122"/>
            </a:endParaRPr>
          </a:p>
        </p:txBody>
      </p:sp>
      <p:grpSp>
        <p:nvGrpSpPr>
          <p:cNvPr id="75" name="组合 74"/>
          <p:cNvGrpSpPr/>
          <p:nvPr/>
        </p:nvGrpSpPr>
        <p:grpSpPr>
          <a:xfrm>
            <a:off x="1721061" y="1396759"/>
            <a:ext cx="7710950" cy="4871607"/>
            <a:chOff x="1295468" y="1397341"/>
            <a:chExt cx="7833512" cy="4807553"/>
          </a:xfrm>
        </p:grpSpPr>
        <p:pic>
          <p:nvPicPr>
            <p:cNvPr id="76" name="图片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68" y="1397341"/>
              <a:ext cx="6801137" cy="4807553"/>
            </a:xfrm>
            <a:prstGeom prst="rect">
              <a:avLst/>
            </a:prstGeom>
          </p:spPr>
        </p:pic>
        <p:grpSp>
          <p:nvGrpSpPr>
            <p:cNvPr id="77" name="组合 76"/>
            <p:cNvGrpSpPr/>
            <p:nvPr/>
          </p:nvGrpSpPr>
          <p:grpSpPr>
            <a:xfrm>
              <a:off x="2143955" y="1973803"/>
              <a:ext cx="6985025" cy="3141688"/>
              <a:chOff x="2143955" y="1973803"/>
              <a:chExt cx="6985025" cy="3141688"/>
            </a:xfrm>
          </p:grpSpPr>
          <p:pic>
            <p:nvPicPr>
              <p:cNvPr id="78"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8528001" y="2680943"/>
                <a:ext cx="600979" cy="24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椭圆 78"/>
              <p:cNvSpPr/>
              <p:nvPr/>
            </p:nvSpPr>
            <p:spPr>
              <a:xfrm>
                <a:off x="6393657" y="2803869"/>
                <a:ext cx="724028" cy="100740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80" name="组合 79"/>
              <p:cNvGrpSpPr/>
              <p:nvPr/>
            </p:nvGrpSpPr>
            <p:grpSpPr>
              <a:xfrm>
                <a:off x="2578202" y="3920923"/>
                <a:ext cx="606823" cy="503297"/>
                <a:chOff x="10013581" y="1716259"/>
                <a:chExt cx="878774" cy="655967"/>
              </a:xfrm>
            </p:grpSpPr>
            <p:pic>
              <p:nvPicPr>
                <p:cNvPr id="181" name="图片 180"/>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82" name="椭圆 181"/>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sp>
            <p:nvSpPr>
              <p:cNvPr id="81" name="椭圆 80"/>
              <p:cNvSpPr/>
              <p:nvPr/>
            </p:nvSpPr>
            <p:spPr>
              <a:xfrm>
                <a:off x="6153830" y="1973803"/>
                <a:ext cx="606823"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82" name="组合 81"/>
              <p:cNvGrpSpPr/>
              <p:nvPr/>
            </p:nvGrpSpPr>
            <p:grpSpPr>
              <a:xfrm>
                <a:off x="4111147" y="3920924"/>
                <a:ext cx="331839" cy="374334"/>
                <a:chOff x="3036370" y="3247867"/>
                <a:chExt cx="480554" cy="487885"/>
              </a:xfrm>
            </p:grpSpPr>
            <p:pic>
              <p:nvPicPr>
                <p:cNvPr id="179" name="图片 178"/>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80" name="椭圆 179"/>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grpSp>
            <p:nvGrpSpPr>
              <p:cNvPr id="83" name="组合 82"/>
              <p:cNvGrpSpPr/>
              <p:nvPr/>
            </p:nvGrpSpPr>
            <p:grpSpPr>
              <a:xfrm>
                <a:off x="6167027" y="3538114"/>
                <a:ext cx="331839" cy="374334"/>
                <a:chOff x="5366837" y="3024138"/>
                <a:chExt cx="480554" cy="487885"/>
              </a:xfrm>
            </p:grpSpPr>
            <p:pic>
              <p:nvPicPr>
                <p:cNvPr id="177" name="图片 176"/>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178" name="椭圆 177"/>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cxnSp>
            <p:nvCxnSpPr>
              <p:cNvPr id="84" name="直接连接符 83"/>
              <p:cNvCxnSpPr/>
              <p:nvPr/>
            </p:nvCxnSpPr>
            <p:spPr>
              <a:xfrm>
                <a:off x="6767639" y="2164463"/>
                <a:ext cx="2014359" cy="3904"/>
              </a:xfrm>
              <a:prstGeom prst="line">
                <a:avLst/>
              </a:prstGeom>
              <a:noFill/>
              <a:ln w="28575" cap="flat" cmpd="sng" algn="ctr">
                <a:solidFill>
                  <a:srgbClr val="4472C4">
                    <a:lumMod val="75000"/>
                  </a:srgbClr>
                </a:solidFill>
                <a:prstDash val="solid"/>
                <a:miter lim="800000"/>
                <a:headEnd type="oval" w="med" len="med"/>
              </a:ln>
              <a:effectLst/>
            </p:spPr>
          </p:cxnSp>
          <p:cxnSp>
            <p:nvCxnSpPr>
              <p:cNvPr id="85" name="直接连接符 84"/>
              <p:cNvCxnSpPr/>
              <p:nvPr/>
            </p:nvCxnSpPr>
            <p:spPr>
              <a:xfrm>
                <a:off x="8771203" y="2177479"/>
                <a:ext cx="0" cy="300977"/>
              </a:xfrm>
              <a:prstGeom prst="line">
                <a:avLst/>
              </a:prstGeom>
              <a:noFill/>
              <a:ln w="28575" cap="flat" cmpd="sng" algn="ctr">
                <a:solidFill>
                  <a:srgbClr val="4472C4">
                    <a:lumMod val="75000"/>
                  </a:srgbClr>
                </a:solidFill>
                <a:prstDash val="solid"/>
                <a:miter lim="800000"/>
                <a:tailEnd type="oval" w="med" len="med"/>
              </a:ln>
              <a:effectLst/>
            </p:spPr>
          </p:cxnSp>
          <p:cxnSp>
            <p:nvCxnSpPr>
              <p:cNvPr id="86" name="直接连接符 85"/>
              <p:cNvCxnSpPr/>
              <p:nvPr/>
            </p:nvCxnSpPr>
            <p:spPr>
              <a:xfrm>
                <a:off x="2881611" y="4424219"/>
                <a:ext cx="0" cy="667288"/>
              </a:xfrm>
              <a:prstGeom prst="line">
                <a:avLst/>
              </a:prstGeom>
              <a:noFill/>
              <a:ln w="28575" cap="flat" cmpd="sng" algn="ctr">
                <a:solidFill>
                  <a:srgbClr val="4472C4">
                    <a:lumMod val="75000"/>
                  </a:srgbClr>
                </a:solidFill>
                <a:prstDash val="solid"/>
                <a:miter lim="800000"/>
                <a:headEnd type="oval" w="med" len="med"/>
              </a:ln>
              <a:effectLst/>
            </p:spPr>
          </p:cxnSp>
          <p:cxnSp>
            <p:nvCxnSpPr>
              <p:cNvPr id="87" name="直接连接符 86"/>
              <p:cNvCxnSpPr/>
              <p:nvPr/>
            </p:nvCxnSpPr>
            <p:spPr>
              <a:xfrm>
                <a:off x="2881611" y="5109496"/>
                <a:ext cx="5889592" cy="0"/>
              </a:xfrm>
              <a:prstGeom prst="line">
                <a:avLst/>
              </a:prstGeom>
              <a:noFill/>
              <a:ln w="28575" cap="flat" cmpd="sng" algn="ctr">
                <a:solidFill>
                  <a:srgbClr val="4472C4">
                    <a:lumMod val="75000"/>
                  </a:srgbClr>
                </a:solidFill>
                <a:prstDash val="solid"/>
                <a:miter lim="800000"/>
              </a:ln>
              <a:effectLst/>
            </p:spPr>
          </p:cxnSp>
          <p:cxnSp>
            <p:nvCxnSpPr>
              <p:cNvPr id="88" name="直接连接符 87"/>
              <p:cNvCxnSpPr/>
              <p:nvPr/>
            </p:nvCxnSpPr>
            <p:spPr>
              <a:xfrm flipV="1">
                <a:off x="8781996" y="3394961"/>
                <a:ext cx="0" cy="1720530"/>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89" name="直接连接符 88"/>
              <p:cNvCxnSpPr/>
              <p:nvPr/>
            </p:nvCxnSpPr>
            <p:spPr>
              <a:xfrm flipV="1">
                <a:off x="4284945" y="2803868"/>
                <a:ext cx="0" cy="1117054"/>
              </a:xfrm>
              <a:prstGeom prst="line">
                <a:avLst/>
              </a:prstGeom>
              <a:noFill/>
              <a:ln w="28575" cap="flat" cmpd="sng" algn="ctr">
                <a:solidFill>
                  <a:srgbClr val="2A9995"/>
                </a:solidFill>
                <a:prstDash val="solid"/>
                <a:miter lim="800000"/>
                <a:headEnd type="oval" w="med" len="med"/>
                <a:tailEnd type="none"/>
              </a:ln>
              <a:effectLst/>
            </p:spPr>
          </p:cxnSp>
          <p:cxnSp>
            <p:nvCxnSpPr>
              <p:cNvPr id="90" name="直接连接符 89"/>
              <p:cNvCxnSpPr/>
              <p:nvPr/>
            </p:nvCxnSpPr>
            <p:spPr>
              <a:xfrm>
                <a:off x="4284945" y="2793167"/>
                <a:ext cx="4194832" cy="0"/>
              </a:xfrm>
              <a:prstGeom prst="line">
                <a:avLst/>
              </a:prstGeom>
              <a:noFill/>
              <a:ln w="28575" cap="flat" cmpd="sng" algn="ctr">
                <a:solidFill>
                  <a:srgbClr val="2A9995"/>
                </a:solidFill>
                <a:prstDash val="solid"/>
                <a:miter lim="800000"/>
                <a:headEnd w="sm" len="sm"/>
                <a:tailEnd type="oval" w="med" len="med"/>
              </a:ln>
              <a:effectLst/>
            </p:spPr>
          </p:cxnSp>
          <p:cxnSp>
            <p:nvCxnSpPr>
              <p:cNvPr id="91" name="直接连接符 90"/>
              <p:cNvCxnSpPr/>
              <p:nvPr/>
            </p:nvCxnSpPr>
            <p:spPr>
              <a:xfrm>
                <a:off x="6514416" y="3749806"/>
                <a:ext cx="2096901" cy="0"/>
              </a:xfrm>
              <a:prstGeom prst="line">
                <a:avLst/>
              </a:prstGeom>
              <a:noFill/>
              <a:ln w="28575" cap="flat" cmpd="sng" algn="ctr">
                <a:solidFill>
                  <a:srgbClr val="2A9995"/>
                </a:solidFill>
                <a:prstDash val="solid"/>
                <a:miter lim="800000"/>
                <a:headEnd type="oval" w="med" len="med"/>
              </a:ln>
              <a:effectLst/>
            </p:spPr>
          </p:cxnSp>
          <p:cxnSp>
            <p:nvCxnSpPr>
              <p:cNvPr id="92" name="直接连接符 91"/>
              <p:cNvCxnSpPr/>
              <p:nvPr/>
            </p:nvCxnSpPr>
            <p:spPr>
              <a:xfrm flipV="1">
                <a:off x="8611316" y="3341478"/>
                <a:ext cx="0" cy="408329"/>
              </a:xfrm>
              <a:prstGeom prst="line">
                <a:avLst/>
              </a:prstGeom>
              <a:noFill/>
              <a:ln w="28575" cap="flat" cmpd="sng" algn="ctr">
                <a:solidFill>
                  <a:srgbClr val="2A9995"/>
                </a:solidFill>
                <a:prstDash val="solid"/>
                <a:miter lim="800000"/>
                <a:tailEnd type="oval" w="med" len="med"/>
              </a:ln>
              <a:effectLst/>
            </p:spPr>
          </p:cxnSp>
          <p:sp>
            <p:nvSpPr>
              <p:cNvPr id="93" name="文本框 47"/>
              <p:cNvSpPr>
                <a:spLocks noChangeArrowheads="1"/>
              </p:cNvSpPr>
              <p:nvPr/>
            </p:nvSpPr>
            <p:spPr bwMode="auto">
              <a:xfrm>
                <a:off x="5673418" y="2469591"/>
                <a:ext cx="145878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二代学生人脸抓拍机</a:t>
                </a:r>
              </a:p>
            </p:txBody>
          </p:sp>
          <p:sp>
            <p:nvSpPr>
              <p:cNvPr id="94" name="文本框 47"/>
              <p:cNvSpPr>
                <a:spLocks noChangeArrowheads="1"/>
              </p:cNvSpPr>
              <p:nvPr/>
            </p:nvSpPr>
            <p:spPr bwMode="auto">
              <a:xfrm>
                <a:off x="2143955" y="3695860"/>
                <a:ext cx="1813619"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a:t>
                </a:r>
                <a:r>
                  <a:rPr lang="en-US" altLang="zh-CN" sz="1200" b="1" kern="0" dirty="0">
                    <a:solidFill>
                      <a:sysClr val="window" lastClr="FFFFFF"/>
                    </a:solidFill>
                    <a:latin typeface="微软雅黑" pitchFamily="34" charset="-122"/>
                    <a:ea typeface="微软雅黑" pitchFamily="34" charset="-122"/>
                    <a:sym typeface="微软雅黑" pitchFamily="34" charset="-122"/>
                  </a:rPr>
                  <a:t>4K</a:t>
                </a:r>
                <a:r>
                  <a:rPr lang="zh-CN" altLang="en-US" sz="1200" b="1" kern="0" dirty="0">
                    <a:solidFill>
                      <a:sysClr val="window" lastClr="FFFFFF"/>
                    </a:solidFill>
                    <a:latin typeface="微软雅黑" pitchFamily="34" charset="-122"/>
                    <a:ea typeface="微软雅黑" pitchFamily="34" charset="-122"/>
                    <a:sym typeface="微软雅黑" pitchFamily="34" charset="-122"/>
                  </a:rPr>
                  <a:t>深眸摄像机（</a:t>
                </a:r>
                <a:r>
                  <a:rPr lang="en-US" altLang="zh-CN" sz="1200" b="1" kern="0" dirty="0" err="1">
                    <a:solidFill>
                      <a:sysClr val="window" lastClr="FFFFFF"/>
                    </a:solidFill>
                    <a:latin typeface="微软雅黑" pitchFamily="34" charset="-122"/>
                    <a:ea typeface="微软雅黑" pitchFamily="34" charset="-122"/>
                    <a:sym typeface="微软雅黑" pitchFamily="34" charset="-122"/>
                  </a:rPr>
                  <a:t>poe</a:t>
                </a:r>
                <a:r>
                  <a:rPr lang="zh-CN" altLang="en-US" sz="1200" b="1" kern="0" dirty="0">
                    <a:solidFill>
                      <a:sysClr val="window" lastClr="FFFFFF"/>
                    </a:solidFill>
                    <a:latin typeface="微软雅黑" pitchFamily="34" charset="-122"/>
                    <a:ea typeface="微软雅黑" pitchFamily="34" charset="-122"/>
                    <a:sym typeface="微软雅黑" pitchFamily="34" charset="-122"/>
                  </a:rPr>
                  <a:t>）</a:t>
                </a:r>
              </a:p>
            </p:txBody>
          </p:sp>
          <p:sp>
            <p:nvSpPr>
              <p:cNvPr id="95" name="文本框 47"/>
              <p:cNvSpPr>
                <a:spLocks noChangeArrowheads="1"/>
              </p:cNvSpPr>
              <p:nvPr/>
            </p:nvSpPr>
            <p:spPr bwMode="auto">
              <a:xfrm>
                <a:off x="5742362" y="3924462"/>
                <a:ext cx="1000543"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教师拾音器</a:t>
                </a:r>
              </a:p>
            </p:txBody>
          </p:sp>
          <p:sp>
            <p:nvSpPr>
              <p:cNvPr id="150" name="文本框 47"/>
              <p:cNvSpPr>
                <a:spLocks noChangeArrowheads="1"/>
              </p:cNvSpPr>
              <p:nvPr/>
            </p:nvSpPr>
            <p:spPr bwMode="auto">
              <a:xfrm>
                <a:off x="3991461" y="4327053"/>
                <a:ext cx="1056281"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学生拾音器</a:t>
                </a:r>
              </a:p>
            </p:txBody>
          </p:sp>
          <p:pic>
            <p:nvPicPr>
              <p:cNvPr id="151"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6250960" y="2014959"/>
                <a:ext cx="419547" cy="402755"/>
              </a:xfrm>
              <a:prstGeom prst="rect">
                <a:avLst/>
              </a:prstGeom>
              <a:noFill/>
              <a:extLst>
                <a:ext uri="{909E8E84-426E-40DD-AFC4-6F175D3DCCD1}">
                  <a14:hiddenFill xmlns:a14="http://schemas.microsoft.com/office/drawing/2010/main">
                    <a:solidFill>
                      <a:srgbClr val="FFFFFF"/>
                    </a:solidFill>
                  </a14:hiddenFill>
                </a:ext>
              </a:extLst>
            </p:spPr>
          </p:pic>
          <p:sp>
            <p:nvSpPr>
              <p:cNvPr id="152" name="椭圆 151"/>
              <p:cNvSpPr/>
              <p:nvPr/>
            </p:nvSpPr>
            <p:spPr>
              <a:xfrm>
                <a:off x="5818095" y="2920298"/>
                <a:ext cx="537247"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53" name="文本框 47"/>
              <p:cNvSpPr>
                <a:spLocks noChangeArrowheads="1"/>
              </p:cNvSpPr>
              <p:nvPr/>
            </p:nvSpPr>
            <p:spPr bwMode="auto">
              <a:xfrm>
                <a:off x="5210437" y="3034569"/>
                <a:ext cx="775428"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教师电脑</a:t>
                </a:r>
              </a:p>
            </p:txBody>
          </p:sp>
          <p:sp>
            <p:nvSpPr>
              <p:cNvPr id="154" name="文本框 47"/>
              <p:cNvSpPr>
                <a:spLocks noChangeArrowheads="1"/>
              </p:cNvSpPr>
              <p:nvPr/>
            </p:nvSpPr>
            <p:spPr bwMode="auto">
              <a:xfrm>
                <a:off x="7132201" y="3180626"/>
                <a:ext cx="86278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电子白板</a:t>
                </a:r>
              </a:p>
            </p:txBody>
          </p:sp>
          <p:pic>
            <p:nvPicPr>
              <p:cNvPr id="155"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0117" y="3398577"/>
                <a:ext cx="129003" cy="99763"/>
              </a:xfrm>
              <a:prstGeom prst="rect">
                <a:avLst/>
              </a:prstGeom>
              <a:noFill/>
              <a:extLst>
                <a:ext uri="{909E8E84-426E-40DD-AFC4-6F175D3DCCD1}">
                  <a14:hiddenFill xmlns:a14="http://schemas.microsoft.com/office/drawing/2010/main">
                    <a:solidFill>
                      <a:srgbClr val="FFFFFF"/>
                    </a:solidFill>
                  </a14:hiddenFill>
                </a:ext>
              </a:extLst>
            </p:spPr>
          </p:pic>
          <p:sp>
            <p:nvSpPr>
              <p:cNvPr id="156" name="椭圆 155"/>
              <p:cNvSpPr/>
              <p:nvPr/>
            </p:nvSpPr>
            <p:spPr>
              <a:xfrm>
                <a:off x="6156856" y="3346375"/>
                <a:ext cx="251321" cy="205223"/>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pic>
            <p:nvPicPr>
              <p:cNvPr id="157" name="Picture 13" descr="C:\Users\yun.ma\Desktop\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5277" y="2924183"/>
                <a:ext cx="552835" cy="934295"/>
              </a:xfrm>
              <a:prstGeom prst="rect">
                <a:avLst/>
              </a:prstGeom>
              <a:noFill/>
              <a:extLst>
                <a:ext uri="{909E8E84-426E-40DD-AFC4-6F175D3DCCD1}">
                  <a14:hiddenFill xmlns:a14="http://schemas.microsoft.com/office/drawing/2010/main">
                    <a:solidFill>
                      <a:srgbClr val="FFFFFF"/>
                    </a:solidFill>
                  </a14:hiddenFill>
                </a:ext>
              </a:extLst>
            </p:spPr>
          </p:pic>
          <p:sp>
            <p:nvSpPr>
              <p:cNvPr id="158" name="椭圆 157"/>
              <p:cNvSpPr/>
              <p:nvPr/>
            </p:nvSpPr>
            <p:spPr>
              <a:xfrm>
                <a:off x="4763637" y="3571182"/>
                <a:ext cx="284105" cy="261485"/>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59" name="文本框 47"/>
              <p:cNvSpPr>
                <a:spLocks noChangeArrowheads="1"/>
              </p:cNvSpPr>
              <p:nvPr/>
            </p:nvSpPr>
            <p:spPr bwMode="auto">
              <a:xfrm>
                <a:off x="4604324" y="3885476"/>
                <a:ext cx="925538"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平板电脑</a:t>
                </a:r>
              </a:p>
            </p:txBody>
          </p:sp>
          <p:pic>
            <p:nvPicPr>
              <p:cNvPr id="160" name="Picture 15" descr="C:\Users\yun.ma\Desktop\企业微信截图_1529551091168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1002" y="3885842"/>
                <a:ext cx="434223" cy="530716"/>
              </a:xfrm>
              <a:prstGeom prst="rect">
                <a:avLst/>
              </a:prstGeom>
              <a:noFill/>
              <a:extLst>
                <a:ext uri="{909E8E84-426E-40DD-AFC4-6F175D3DCCD1}">
                  <a14:hiddenFill xmlns:a14="http://schemas.microsoft.com/office/drawing/2010/main">
                    <a:solidFill>
                      <a:srgbClr val="FFFFFF"/>
                    </a:solidFill>
                  </a14:hiddenFill>
                </a:ext>
              </a:extLst>
            </p:spPr>
          </p:pic>
          <p:sp>
            <p:nvSpPr>
              <p:cNvPr id="161" name="椭圆 160"/>
              <p:cNvSpPr/>
              <p:nvPr/>
            </p:nvSpPr>
            <p:spPr>
              <a:xfrm>
                <a:off x="6752784" y="3790265"/>
                <a:ext cx="636253" cy="719638"/>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62" name="文本框 47"/>
              <p:cNvSpPr>
                <a:spLocks noChangeArrowheads="1"/>
              </p:cNvSpPr>
              <p:nvPr/>
            </p:nvSpPr>
            <p:spPr bwMode="auto">
              <a:xfrm>
                <a:off x="6505277" y="4462701"/>
                <a:ext cx="888173"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电子班牌</a:t>
                </a:r>
              </a:p>
            </p:txBody>
          </p:sp>
          <p:pic>
            <p:nvPicPr>
              <p:cNvPr id="163"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2773" y="2894157"/>
                <a:ext cx="359743" cy="62355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1338" y="3621007"/>
                <a:ext cx="162015" cy="212162"/>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0439" y="3446978"/>
                <a:ext cx="168712" cy="22093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2978" y="3718256"/>
                <a:ext cx="175505" cy="229828"/>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6029" y="3849224"/>
                <a:ext cx="183091" cy="239761"/>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2881" y="3992883"/>
                <a:ext cx="200025" cy="26193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181" y="306877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380" y="318705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2965" y="328256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6853" y="341145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349" y="349147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4985" y="296661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2349" y="3310835"/>
                <a:ext cx="200025" cy="261938"/>
              </a:xfrm>
              <a:prstGeom prst="rect">
                <a:avLst/>
              </a:prstGeom>
              <a:noFill/>
              <a:extLst>
                <a:ext uri="{909E8E84-426E-40DD-AFC4-6F175D3DCCD1}">
                  <a14:hiddenFill xmlns:a14="http://schemas.microsoft.com/office/drawing/2010/main">
                    <a:solidFill>
                      <a:srgbClr val="FFFFFF"/>
                    </a:solidFill>
                  </a14:hiddenFill>
                </a:ext>
              </a:extLst>
            </p:spPr>
          </p:pic>
          <p:sp>
            <p:nvSpPr>
              <p:cNvPr id="176" name="文本框 47"/>
              <p:cNvSpPr>
                <a:spLocks noChangeArrowheads="1"/>
              </p:cNvSpPr>
              <p:nvPr/>
            </p:nvSpPr>
            <p:spPr bwMode="auto">
              <a:xfrm>
                <a:off x="5638784" y="3369437"/>
                <a:ext cx="694162" cy="234344"/>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1200" b="1" kern="0" dirty="0">
                    <a:solidFill>
                      <a:sysClr val="window" lastClr="FFFFFF"/>
                    </a:solidFill>
                    <a:latin typeface="微软雅黑" pitchFamily="34" charset="-122"/>
                    <a:ea typeface="微软雅黑" pitchFamily="34" charset="-122"/>
                    <a:sym typeface="微软雅黑" pitchFamily="34" charset="-122"/>
                  </a:rPr>
                  <a:t>翻页笔</a:t>
                </a:r>
              </a:p>
            </p:txBody>
          </p:sp>
        </p:grpSp>
      </p:grpSp>
      <p:sp>
        <p:nvSpPr>
          <p:cNvPr id="183" name="矩形 182"/>
          <p:cNvSpPr/>
          <p:nvPr/>
        </p:nvSpPr>
        <p:spPr>
          <a:xfrm>
            <a:off x="5529863" y="5422900"/>
            <a:ext cx="6471551" cy="856847"/>
          </a:xfrm>
          <a:prstGeom prst="rect">
            <a:avLst/>
          </a:prstGeom>
        </p:spPr>
        <p:txBody>
          <a:bodyPr wrap="square" lIns="71320" tIns="35660" rIns="71320" bIns="35660">
            <a:spAutoFit/>
          </a:bodyPr>
          <a:lstStyle/>
          <a:p>
            <a:pPr defTabSz="713204">
              <a:defRPr/>
            </a:pPr>
            <a:r>
              <a:rPr lang="zh-CN" altLang="en-US" sz="1500" b="1" kern="0" dirty="0">
                <a:latin typeface="微软雅黑" panose="020B0503020204020204" pitchFamily="34" charset="-122"/>
                <a:ea typeface="微软雅黑" panose="020B0503020204020204" pitchFamily="34" charset="-122"/>
              </a:rPr>
              <a:t>说明</a:t>
            </a:r>
            <a:endParaRPr lang="en-US" altLang="zh-CN" sz="1500" b="1"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kern="0" dirty="0">
                <a:latin typeface="微软雅黑" panose="020B0503020204020204" pitchFamily="34" charset="-122"/>
                <a:ea typeface="微软雅黑" panose="020B0503020204020204" pitchFamily="34" charset="-122"/>
              </a:rPr>
              <a:t>教师摄像机：</a:t>
            </a:r>
            <a:r>
              <a:rPr lang="en-US" altLang="zh-CN" kern="0" dirty="0">
                <a:latin typeface="微软雅黑" panose="020B0503020204020204" pitchFamily="34" charset="-122"/>
                <a:ea typeface="微软雅黑" panose="020B0503020204020204" pitchFamily="34" charset="-122"/>
              </a:rPr>
              <a:t>4K</a:t>
            </a:r>
            <a:r>
              <a:rPr lang="zh-CN" altLang="en-US" kern="0" dirty="0">
                <a:latin typeface="微软雅黑" panose="020B0503020204020204" pitchFamily="34" charset="-122"/>
                <a:ea typeface="微软雅黑" panose="020B0503020204020204" pitchFamily="34" charset="-122"/>
              </a:rPr>
              <a:t>深眸摄像机（</a:t>
            </a:r>
            <a:r>
              <a:rPr lang="en-US" altLang="zh-CN" kern="0" dirty="0" err="1">
                <a:latin typeface="微软雅黑" panose="020B0503020204020204" pitchFamily="34" charset="-122"/>
                <a:ea typeface="微软雅黑" panose="020B0503020204020204" pitchFamily="34" charset="-122"/>
              </a:rPr>
              <a:t>poe</a:t>
            </a:r>
            <a:r>
              <a:rPr lang="zh-CN" altLang="en-US" kern="0" dirty="0">
                <a:latin typeface="微软雅黑" panose="020B0503020204020204" pitchFamily="34" charset="-122"/>
                <a:ea typeface="微软雅黑" panose="020B0503020204020204" pitchFamily="34" charset="-122"/>
              </a:rPr>
              <a:t>）或者</a:t>
            </a:r>
            <a:r>
              <a:rPr lang="en-US" altLang="zh-CN" kern="0" dirty="0">
                <a:latin typeface="微软雅黑" panose="020B0503020204020204" pitchFamily="34" charset="-122"/>
                <a:ea typeface="微软雅黑" panose="020B0503020204020204" pitchFamily="34" charset="-122"/>
              </a:rPr>
              <a:t>4K EPTZ</a:t>
            </a:r>
            <a:r>
              <a:rPr lang="zh-CN" altLang="en-US" kern="0" dirty="0">
                <a:latin typeface="微软雅黑" panose="020B0503020204020204" pitchFamily="34" charset="-122"/>
                <a:ea typeface="微软雅黑" panose="020B0503020204020204" pitchFamily="34" charset="-122"/>
              </a:rPr>
              <a:t>摄像机，</a:t>
            </a:r>
            <a:endParaRPr lang="en-US" altLang="zh-CN"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1223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12</a:t>
            </a:r>
            <a:endParaRPr lang="zh-CN" altLang="en-US" sz="1600" b="1" dirty="0">
              <a:solidFill>
                <a:prstClr val="white"/>
              </a:solidFill>
            </a:endParaRPr>
          </a:p>
        </p:txBody>
      </p:sp>
      <p:cxnSp>
        <p:nvCxnSpPr>
          <p:cNvPr id="32" name="直接连接符 31"/>
          <p:cNvCxnSpPr/>
          <p:nvPr/>
        </p:nvCxnSpPr>
        <p:spPr>
          <a:xfrm>
            <a:off x="1768416" y="404813"/>
            <a:ext cx="98044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MH_Other_1"/>
          <p:cNvSpPr/>
          <p:nvPr>
            <p:custDataLst>
              <p:tags r:id="rId1"/>
            </p:custDataLst>
          </p:nvPr>
        </p:nvSpPr>
        <p:spPr>
          <a:xfrm>
            <a:off x="3657191" y="2459724"/>
            <a:ext cx="4399264" cy="2690574"/>
          </a:xfrm>
          <a:custGeom>
            <a:avLst/>
            <a:gdLst>
              <a:gd name="connsiteX0" fmla="*/ 1828800 w 3644900"/>
              <a:gd name="connsiteY0" fmla="*/ 0 h 2006600"/>
              <a:gd name="connsiteX1" fmla="*/ 2755900 w 3644900"/>
              <a:gd name="connsiteY1" fmla="*/ 711200 h 2006600"/>
              <a:gd name="connsiteX2" fmla="*/ 3644900 w 3644900"/>
              <a:gd name="connsiteY2" fmla="*/ 1358900 h 2006600"/>
              <a:gd name="connsiteX3" fmla="*/ 2755900 w 3644900"/>
              <a:gd name="connsiteY3" fmla="*/ 2006600 h 2006600"/>
              <a:gd name="connsiteX4" fmla="*/ 1816100 w 3644900"/>
              <a:gd name="connsiteY4" fmla="*/ 1295400 h 2006600"/>
              <a:gd name="connsiteX5" fmla="*/ 914400 w 3644900"/>
              <a:gd name="connsiteY5" fmla="*/ 2006600 h 2006600"/>
              <a:gd name="connsiteX6" fmla="*/ 0 w 3644900"/>
              <a:gd name="connsiteY6" fmla="*/ 1320800 h 2006600"/>
              <a:gd name="connsiteX7" fmla="*/ 1828800 w 3644900"/>
              <a:gd name="connsiteY7" fmla="*/ 0 h 20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900" h="2006600">
                <a:moveTo>
                  <a:pt x="1828800" y="0"/>
                </a:moveTo>
                <a:lnTo>
                  <a:pt x="2755900" y="711200"/>
                </a:lnTo>
                <a:lnTo>
                  <a:pt x="3644900" y="1358900"/>
                </a:lnTo>
                <a:lnTo>
                  <a:pt x="2755900" y="2006600"/>
                </a:lnTo>
                <a:lnTo>
                  <a:pt x="1816100" y="1295400"/>
                </a:lnTo>
                <a:lnTo>
                  <a:pt x="914400" y="2006600"/>
                </a:lnTo>
                <a:lnTo>
                  <a:pt x="0" y="1320800"/>
                </a:lnTo>
                <a:lnTo>
                  <a:pt x="1828800" y="0"/>
                </a:lnTo>
                <a:close/>
              </a:path>
            </a:pathLst>
          </a:custGeom>
          <a:noFill/>
          <a:ln w="38100" cap="flat" cmpd="sng" algn="ctr">
            <a:solidFill>
              <a:sysClr val="window" lastClr="FFFFFF">
                <a:lumMod val="50000"/>
              </a:sysClr>
            </a:solidFill>
            <a:prstDash val="solid"/>
          </a:ln>
          <a:effectLst/>
        </p:spPr>
        <p:txBody>
          <a:bodyPr lIns="0" tIns="0" rIns="0" bIns="0" anchor="ctr">
            <a:normAutofit/>
          </a:bodyPr>
          <a:lstStyle/>
          <a:p>
            <a:pPr algn="ctr" defTabSz="950859">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93" name="MH_SubTitle_1"/>
          <p:cNvSpPr/>
          <p:nvPr>
            <p:custDataLst>
              <p:tags r:id="rId2"/>
            </p:custDataLst>
          </p:nvPr>
        </p:nvSpPr>
        <p:spPr>
          <a:xfrm>
            <a:off x="5474203" y="2022943"/>
            <a:ext cx="791448"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4" name="MH_SubTitle_2"/>
          <p:cNvSpPr/>
          <p:nvPr>
            <p:custDataLst>
              <p:tags r:id="rId3"/>
            </p:custDataLst>
          </p:nvPr>
        </p:nvSpPr>
        <p:spPr>
          <a:xfrm>
            <a:off x="6567904" y="2919801"/>
            <a:ext cx="789701" cy="87744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5" name="MH_SubTitle_3"/>
          <p:cNvSpPr/>
          <p:nvPr>
            <p:custDataLst>
              <p:tags r:id="rId4"/>
            </p:custDataLst>
          </p:nvPr>
        </p:nvSpPr>
        <p:spPr>
          <a:xfrm>
            <a:off x="7659857" y="3832189"/>
            <a:ext cx="791449"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4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6" name="MH_SubTitle_4"/>
          <p:cNvSpPr/>
          <p:nvPr>
            <p:custDataLst>
              <p:tags r:id="rId5"/>
            </p:custDataLst>
          </p:nvPr>
        </p:nvSpPr>
        <p:spPr>
          <a:xfrm>
            <a:off x="6567904" y="4709635"/>
            <a:ext cx="789701"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7" name="MH_SubTitle_5"/>
          <p:cNvSpPr/>
          <p:nvPr>
            <p:custDataLst>
              <p:tags r:id="rId6"/>
            </p:custDataLst>
          </p:nvPr>
        </p:nvSpPr>
        <p:spPr>
          <a:xfrm>
            <a:off x="5474203" y="3814717"/>
            <a:ext cx="791448" cy="879387"/>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4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8" name="MH_SubTitle_6"/>
          <p:cNvSpPr/>
          <p:nvPr>
            <p:custDataLst>
              <p:tags r:id="rId7"/>
            </p:custDataLst>
          </p:nvPr>
        </p:nvSpPr>
        <p:spPr>
          <a:xfrm>
            <a:off x="4380502" y="4709635"/>
            <a:ext cx="791448"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9" name="MH_SubTitle_8"/>
          <p:cNvSpPr/>
          <p:nvPr>
            <p:custDataLst>
              <p:tags r:id="rId8"/>
            </p:custDataLst>
          </p:nvPr>
        </p:nvSpPr>
        <p:spPr>
          <a:xfrm>
            <a:off x="4380502" y="2919801"/>
            <a:ext cx="791448" cy="87744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0" name="MH_SubTitle_7"/>
          <p:cNvSpPr/>
          <p:nvPr>
            <p:custDataLst>
              <p:tags r:id="rId9"/>
            </p:custDataLst>
          </p:nvPr>
        </p:nvSpPr>
        <p:spPr>
          <a:xfrm>
            <a:off x="3288547" y="3832189"/>
            <a:ext cx="789701"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3217917" y="4151802"/>
            <a:ext cx="930959" cy="287460"/>
          </a:xfrm>
          <a:prstGeom prst="rect">
            <a:avLst/>
          </a:prstGeom>
          <a:noFill/>
        </p:spPr>
        <p:txBody>
          <a:bodyPr wrap="square" lIns="71320" tIns="35660" rIns="71320" bIns="35660" rtlCol="0">
            <a:spAutoFit/>
          </a:bodyPr>
          <a:lstStyle/>
          <a:p>
            <a:pPr algn="ctr" defTabSz="950859">
              <a:defRPr/>
            </a:pPr>
            <a:r>
              <a:rPr lang="zh-CN" altLang="en-US" sz="1400" kern="0" dirty="0">
                <a:solidFill>
                  <a:prstClr val="black"/>
                </a:solidFill>
                <a:latin typeface="微软雅黑" panose="020B0503020204020204" pitchFamily="34" charset="-122"/>
                <a:ea typeface="微软雅黑" panose="020B0503020204020204" pitchFamily="34" charset="-122"/>
              </a:rPr>
              <a:t>备课中心</a:t>
            </a:r>
          </a:p>
        </p:txBody>
      </p:sp>
      <p:sp>
        <p:nvSpPr>
          <p:cNvPr id="102" name="TextBox 101"/>
          <p:cNvSpPr txBox="1"/>
          <p:nvPr/>
        </p:nvSpPr>
        <p:spPr>
          <a:xfrm>
            <a:off x="4335874" y="3238296"/>
            <a:ext cx="930959" cy="287460"/>
          </a:xfrm>
          <a:prstGeom prst="rect">
            <a:avLst/>
          </a:prstGeom>
          <a:noFill/>
        </p:spPr>
        <p:txBody>
          <a:bodyPr wrap="square" lIns="71320" tIns="35660" rIns="71320" bIns="35660" rtlCol="0">
            <a:spAutoFit/>
          </a:bodyPr>
          <a:lstStyle/>
          <a:p>
            <a:pPr algn="ctr" defTabSz="950859">
              <a:defRPr/>
            </a:pPr>
            <a:r>
              <a:rPr lang="zh-CN" altLang="en-US" sz="1400" kern="0" dirty="0">
                <a:solidFill>
                  <a:prstClr val="black"/>
                </a:solidFill>
                <a:latin typeface="微软雅黑" panose="020B0503020204020204" pitchFamily="34" charset="-122"/>
                <a:ea typeface="微软雅黑" panose="020B0503020204020204" pitchFamily="34" charset="-122"/>
              </a:rPr>
              <a:t>授课中心</a:t>
            </a:r>
          </a:p>
        </p:txBody>
      </p:sp>
      <p:sp>
        <p:nvSpPr>
          <p:cNvPr id="103" name="TextBox 102"/>
          <p:cNvSpPr txBox="1"/>
          <p:nvPr/>
        </p:nvSpPr>
        <p:spPr>
          <a:xfrm>
            <a:off x="5421082" y="2342408"/>
            <a:ext cx="930959" cy="287460"/>
          </a:xfrm>
          <a:prstGeom prst="rect">
            <a:avLst/>
          </a:prstGeom>
          <a:noFill/>
        </p:spPr>
        <p:txBody>
          <a:bodyPr wrap="square" lIns="71320" tIns="35660" rIns="71320" bIns="35660" rtlCol="0">
            <a:spAutoFit/>
          </a:bodyPr>
          <a:lstStyle/>
          <a:p>
            <a:pPr algn="ctr" defTabSz="950859">
              <a:defRPr/>
            </a:pPr>
            <a:r>
              <a:rPr lang="zh-CN" altLang="en-US" sz="1400" kern="0" dirty="0">
                <a:solidFill>
                  <a:prstClr val="black"/>
                </a:solidFill>
                <a:latin typeface="微软雅黑" panose="020B0503020204020204" pitchFamily="34" charset="-122"/>
                <a:ea typeface="微软雅黑" panose="020B0503020204020204" pitchFamily="34" charset="-122"/>
              </a:rPr>
              <a:t>互动讨论</a:t>
            </a:r>
          </a:p>
        </p:txBody>
      </p:sp>
      <p:sp>
        <p:nvSpPr>
          <p:cNvPr id="104" name="TextBox 103"/>
          <p:cNvSpPr txBox="1"/>
          <p:nvPr/>
        </p:nvSpPr>
        <p:spPr>
          <a:xfrm>
            <a:off x="5421082" y="4123492"/>
            <a:ext cx="930959" cy="287460"/>
          </a:xfrm>
          <a:prstGeom prst="rect">
            <a:avLst/>
          </a:prstGeom>
          <a:noFill/>
        </p:spPr>
        <p:txBody>
          <a:bodyPr wrap="square" lIns="71320" tIns="35660" rIns="71320" bIns="35660" rtlCol="0">
            <a:spAutoFit/>
          </a:bodyPr>
          <a:lstStyle/>
          <a:p>
            <a:pPr algn="ctr" defTabSz="950859">
              <a:defRPr/>
            </a:pPr>
            <a:r>
              <a:rPr lang="zh-CN" altLang="en-US" sz="1400" kern="0" dirty="0">
                <a:latin typeface="微软雅黑" panose="020B0503020204020204" pitchFamily="34" charset="-122"/>
                <a:ea typeface="微软雅黑" panose="020B0503020204020204" pitchFamily="34" charset="-122"/>
              </a:rPr>
              <a:t>精准推送</a:t>
            </a:r>
          </a:p>
        </p:txBody>
      </p:sp>
      <p:sp>
        <p:nvSpPr>
          <p:cNvPr id="105" name="TextBox 104"/>
          <p:cNvSpPr txBox="1"/>
          <p:nvPr/>
        </p:nvSpPr>
        <p:spPr>
          <a:xfrm>
            <a:off x="7590101" y="4123492"/>
            <a:ext cx="930959" cy="256682"/>
          </a:xfrm>
          <a:prstGeom prst="rect">
            <a:avLst/>
          </a:prstGeom>
          <a:noFill/>
        </p:spPr>
        <p:txBody>
          <a:bodyPr wrap="square" lIns="71320" tIns="35660" rIns="71320" bIns="35660" rtlCol="0">
            <a:spAutoFit/>
          </a:bodyPr>
          <a:lstStyle/>
          <a:p>
            <a:pPr algn="ctr" defTabSz="950859">
              <a:defRPr/>
            </a:pPr>
            <a:r>
              <a:rPr lang="zh-CN" altLang="en-US" sz="1200" kern="0" dirty="0">
                <a:latin typeface="微软雅黑" panose="020B0503020204020204" pitchFamily="34" charset="-122"/>
                <a:ea typeface="微软雅黑" panose="020B0503020204020204" pitchFamily="34" charset="-122"/>
              </a:rPr>
              <a:t>智能录播</a:t>
            </a:r>
          </a:p>
        </p:txBody>
      </p:sp>
      <p:sp>
        <p:nvSpPr>
          <p:cNvPr id="106" name="TextBox 105"/>
          <p:cNvSpPr txBox="1"/>
          <p:nvPr/>
        </p:nvSpPr>
        <p:spPr>
          <a:xfrm>
            <a:off x="6497272" y="3238296"/>
            <a:ext cx="930959" cy="287460"/>
          </a:xfrm>
          <a:prstGeom prst="rect">
            <a:avLst/>
          </a:prstGeom>
          <a:noFill/>
        </p:spPr>
        <p:txBody>
          <a:bodyPr wrap="square" lIns="71320" tIns="35660" rIns="71320" bIns="35660" rtlCol="0">
            <a:spAutoFit/>
          </a:bodyPr>
          <a:lstStyle/>
          <a:p>
            <a:pPr algn="ctr" defTabSz="950859">
              <a:defRPr/>
            </a:pPr>
            <a:r>
              <a:rPr lang="zh-CN" altLang="en-US" sz="1400" kern="0" dirty="0">
                <a:solidFill>
                  <a:prstClr val="black"/>
                </a:solidFill>
                <a:latin typeface="微软雅黑" panose="020B0503020204020204" pitchFamily="34" charset="-122"/>
                <a:ea typeface="微软雅黑" panose="020B0503020204020204" pitchFamily="34" charset="-122"/>
              </a:rPr>
              <a:t>智慧笔记</a:t>
            </a:r>
          </a:p>
        </p:txBody>
      </p:sp>
      <p:sp>
        <p:nvSpPr>
          <p:cNvPr id="107" name="TextBox 106"/>
          <p:cNvSpPr txBox="1"/>
          <p:nvPr/>
        </p:nvSpPr>
        <p:spPr>
          <a:xfrm>
            <a:off x="6497272" y="4918571"/>
            <a:ext cx="930959" cy="502904"/>
          </a:xfrm>
          <a:prstGeom prst="rect">
            <a:avLst/>
          </a:prstGeom>
          <a:noFill/>
        </p:spPr>
        <p:txBody>
          <a:bodyPr wrap="square" lIns="71320" tIns="35660" rIns="71320" bIns="35660" rtlCol="0">
            <a:spAutoFit/>
          </a:bodyPr>
          <a:lstStyle/>
          <a:p>
            <a:pPr algn="ctr" defTabSz="950859">
              <a:defRPr/>
            </a:pPr>
            <a:r>
              <a:rPr lang="zh-CN" altLang="en-US" sz="1400" kern="0" dirty="0">
                <a:solidFill>
                  <a:prstClr val="black"/>
                </a:solidFill>
                <a:latin typeface="微软雅黑" panose="020B0503020204020204" pitchFamily="34" charset="-122"/>
                <a:ea typeface="微软雅黑" panose="020B0503020204020204" pitchFamily="34" charset="-122"/>
              </a:rPr>
              <a:t>在线作业</a:t>
            </a: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defTabSz="950859">
              <a:defRPr/>
            </a:pPr>
            <a:r>
              <a:rPr lang="zh-CN" altLang="en-US" sz="1400" kern="0" dirty="0">
                <a:solidFill>
                  <a:prstClr val="black"/>
                </a:solidFill>
                <a:latin typeface="微软雅黑" panose="020B0503020204020204" pitchFamily="34" charset="-122"/>
                <a:ea typeface="微软雅黑" panose="020B0503020204020204" pitchFamily="34" charset="-122"/>
              </a:rPr>
              <a:t>在线测试</a:t>
            </a:r>
          </a:p>
        </p:txBody>
      </p:sp>
      <p:sp>
        <p:nvSpPr>
          <p:cNvPr id="108" name="TextBox 107"/>
          <p:cNvSpPr txBox="1"/>
          <p:nvPr/>
        </p:nvSpPr>
        <p:spPr>
          <a:xfrm>
            <a:off x="4310743" y="5029100"/>
            <a:ext cx="930959" cy="287460"/>
          </a:xfrm>
          <a:prstGeom prst="rect">
            <a:avLst/>
          </a:prstGeom>
          <a:noFill/>
        </p:spPr>
        <p:txBody>
          <a:bodyPr wrap="square" lIns="71320" tIns="35660" rIns="71320" bIns="35660" rtlCol="0">
            <a:spAutoFit/>
          </a:bodyPr>
          <a:lstStyle/>
          <a:p>
            <a:pPr algn="ctr" defTabSz="950859">
              <a:defRPr/>
            </a:pPr>
            <a:r>
              <a:rPr lang="zh-CN" altLang="en-US" sz="1400" kern="0" dirty="0">
                <a:latin typeface="微软雅黑" panose="020B0503020204020204" pitchFamily="34" charset="-122"/>
                <a:ea typeface="微软雅黑" panose="020B0503020204020204" pitchFamily="34" charset="-122"/>
              </a:rPr>
              <a:t>多元评价</a:t>
            </a:r>
          </a:p>
        </p:txBody>
      </p:sp>
      <p:cxnSp>
        <p:nvCxnSpPr>
          <p:cNvPr id="109" name="肘形连接符 108"/>
          <p:cNvCxnSpPr/>
          <p:nvPr/>
        </p:nvCxnSpPr>
        <p:spPr>
          <a:xfrm rot="16200000" flipH="1">
            <a:off x="7490889" y="5055648"/>
            <a:ext cx="823560" cy="132230"/>
          </a:xfrm>
          <a:prstGeom prst="bentConnector3">
            <a:avLst>
              <a:gd name="adj1" fmla="val 102045"/>
            </a:avLst>
          </a:prstGeom>
          <a:noFill/>
          <a:ln w="9525" cap="flat" cmpd="sng" algn="ctr">
            <a:solidFill>
              <a:sysClr val="window" lastClr="FFFFFF">
                <a:lumMod val="50000"/>
              </a:sysClr>
            </a:solidFill>
            <a:prstDash val="solid"/>
            <a:headEnd type="oval" w="med" len="med"/>
            <a:tailEnd type="oval" w="med" len="med"/>
          </a:ln>
          <a:effectLst/>
        </p:spPr>
      </p:cxnSp>
      <p:sp>
        <p:nvSpPr>
          <p:cNvPr id="110" name="TextBox 109"/>
          <p:cNvSpPr txBox="1"/>
          <p:nvPr/>
        </p:nvSpPr>
        <p:spPr>
          <a:xfrm>
            <a:off x="5269164" y="3399887"/>
            <a:ext cx="1215000" cy="410571"/>
          </a:xfrm>
          <a:prstGeom prst="rect">
            <a:avLst/>
          </a:prstGeom>
          <a:solidFill>
            <a:srgbClr val="0070C0"/>
          </a:solidFill>
        </p:spPr>
        <p:txBody>
          <a:bodyPr wrap="square" lIns="0" tIns="35660" rIns="0" bIns="35660" rtlCol="0">
            <a:spAutoFit/>
          </a:bodyPr>
          <a:lstStyle/>
          <a:p>
            <a:pPr algn="ctr" defTabSz="950859">
              <a:defRPr/>
            </a:pPr>
            <a:r>
              <a:rPr lang="zh-CN" altLang="en-US" sz="1100" b="1" kern="0" dirty="0">
                <a:solidFill>
                  <a:prstClr val="white"/>
                </a:solidFill>
                <a:latin typeface="微软雅黑" panose="020B0503020204020204" pitchFamily="34" charset="-122"/>
                <a:ea typeface="微软雅黑" panose="020B0503020204020204" pitchFamily="34" charset="-122"/>
              </a:rPr>
              <a:t>多维互动的教学平台</a:t>
            </a:r>
          </a:p>
        </p:txBody>
      </p:sp>
      <p:cxnSp>
        <p:nvCxnSpPr>
          <p:cNvPr id="111" name="肘形连接符 110"/>
          <p:cNvCxnSpPr/>
          <p:nvPr/>
        </p:nvCxnSpPr>
        <p:spPr>
          <a:xfrm rot="5400000">
            <a:off x="2718365" y="4145368"/>
            <a:ext cx="654017" cy="447890"/>
          </a:xfrm>
          <a:prstGeom prst="bentConnector3">
            <a:avLst>
              <a:gd name="adj1" fmla="val -973"/>
            </a:avLst>
          </a:prstGeom>
          <a:noFill/>
          <a:ln w="9525" cap="flat" cmpd="sng" algn="ctr">
            <a:solidFill>
              <a:sysClr val="window" lastClr="FFFFFF">
                <a:lumMod val="50000"/>
              </a:sysClr>
            </a:solidFill>
            <a:prstDash val="solid"/>
            <a:headEnd type="oval" w="med" len="med"/>
            <a:tailEnd type="oval" w="med" len="med"/>
          </a:ln>
          <a:effectLst/>
        </p:spPr>
      </p:cxnSp>
      <p:cxnSp>
        <p:nvCxnSpPr>
          <p:cNvPr id="112" name="肘形连接符 111"/>
          <p:cNvCxnSpPr/>
          <p:nvPr/>
        </p:nvCxnSpPr>
        <p:spPr>
          <a:xfrm>
            <a:off x="4379706" y="2342125"/>
            <a:ext cx="663377" cy="589448"/>
          </a:xfrm>
          <a:prstGeom prst="bentConnector3">
            <a:avLst>
              <a:gd name="adj1" fmla="val 99536"/>
            </a:avLst>
          </a:prstGeom>
          <a:noFill/>
          <a:ln w="9525" cap="flat" cmpd="sng" algn="ctr">
            <a:solidFill>
              <a:sysClr val="window" lastClr="FFFFFF">
                <a:lumMod val="50000"/>
              </a:sysClr>
            </a:solidFill>
            <a:prstDash val="solid"/>
            <a:headEnd type="oval" w="med" len="med"/>
            <a:tailEnd type="oval" w="med" len="med"/>
          </a:ln>
          <a:effectLst/>
        </p:spPr>
      </p:cxnSp>
      <p:cxnSp>
        <p:nvCxnSpPr>
          <p:cNvPr id="113" name="肘形连接符 112"/>
          <p:cNvCxnSpPr/>
          <p:nvPr/>
        </p:nvCxnSpPr>
        <p:spPr>
          <a:xfrm flipV="1">
            <a:off x="6309178" y="2033654"/>
            <a:ext cx="1076190" cy="433942"/>
          </a:xfrm>
          <a:prstGeom prst="bentConnector3">
            <a:avLst>
              <a:gd name="adj1" fmla="val -450"/>
            </a:avLst>
          </a:prstGeom>
          <a:noFill/>
          <a:ln w="9525" cap="flat" cmpd="sng" algn="ctr">
            <a:solidFill>
              <a:sysClr val="window" lastClr="FFFFFF">
                <a:lumMod val="50000"/>
              </a:sysClr>
            </a:solidFill>
            <a:prstDash val="solid"/>
            <a:headEnd type="oval" w="med" len="med"/>
            <a:tailEnd type="oval" w="med" len="med"/>
          </a:ln>
          <a:effectLst/>
        </p:spPr>
      </p:cxnSp>
      <p:grpSp>
        <p:nvGrpSpPr>
          <p:cNvPr id="114" name="组合 113"/>
          <p:cNvGrpSpPr/>
          <p:nvPr/>
        </p:nvGrpSpPr>
        <p:grpSpPr>
          <a:xfrm>
            <a:off x="1430893" y="1778251"/>
            <a:ext cx="2781070" cy="1384995"/>
            <a:chOff x="315686" y="1497625"/>
            <a:chExt cx="4303802" cy="1888574"/>
          </a:xfrm>
        </p:grpSpPr>
        <p:pic>
          <p:nvPicPr>
            <p:cNvPr id="115" name="图片 114"/>
            <p:cNvPicPr/>
            <p:nvPr/>
          </p:nvPicPr>
          <p:blipFill>
            <a:blip r:embed="rId11"/>
            <a:stretch>
              <a:fillRect/>
            </a:stretch>
          </p:blipFill>
          <p:spPr>
            <a:xfrm>
              <a:off x="315686" y="1497628"/>
              <a:ext cx="2466977" cy="1677224"/>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16" name="TextBox 115"/>
            <p:cNvSpPr txBox="1"/>
            <p:nvPr/>
          </p:nvSpPr>
          <p:spPr>
            <a:xfrm>
              <a:off x="2800352" y="1497625"/>
              <a:ext cx="1819136" cy="1888574"/>
            </a:xfrm>
            <a:prstGeom prst="rect">
              <a:avLst/>
            </a:prstGeom>
            <a:noFill/>
            <a:ln>
              <a:solidFill>
                <a:srgbClr val="0070C0"/>
              </a:solidFill>
            </a:ln>
          </p:spPr>
          <p:txBody>
            <a:bodyPr wrap="square" lIns="0" tIns="0" rIns="0" bIns="0" rtlCol="0">
              <a:spAutoFit/>
            </a:bodyPr>
            <a:lstStyle/>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教学内容展示</a:t>
              </a:r>
              <a:endParaRPr lang="en-US" altLang="zh-CN" sz="12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学习资源推送</a:t>
              </a: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学习任务发布</a:t>
              </a: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学生协作互动</a:t>
              </a: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学生自主探究</a:t>
              </a:r>
            </a:p>
          </p:txBody>
        </p:sp>
      </p:grpSp>
      <p:grpSp>
        <p:nvGrpSpPr>
          <p:cNvPr id="117" name="组合 116"/>
          <p:cNvGrpSpPr/>
          <p:nvPr/>
        </p:nvGrpSpPr>
        <p:grpSpPr>
          <a:xfrm>
            <a:off x="1475227" y="4886766"/>
            <a:ext cx="2673649" cy="1230001"/>
            <a:chOff x="186893" y="5130190"/>
            <a:chExt cx="3585363" cy="1476002"/>
          </a:xfrm>
        </p:grpSpPr>
        <p:sp>
          <p:nvSpPr>
            <p:cNvPr id="118" name="TextBox 117"/>
            <p:cNvSpPr txBox="1"/>
            <p:nvPr/>
          </p:nvSpPr>
          <p:spPr>
            <a:xfrm>
              <a:off x="2324628" y="5130190"/>
              <a:ext cx="1447628" cy="1290431"/>
            </a:xfrm>
            <a:prstGeom prst="rect">
              <a:avLst/>
            </a:prstGeom>
            <a:noFill/>
            <a:ln>
              <a:solidFill>
                <a:srgbClr val="0070C0"/>
              </a:solidFill>
            </a:ln>
          </p:spPr>
          <p:txBody>
            <a:bodyPr wrap="square" lIns="91436" tIns="0" rIns="91436" bIns="0" rtlCol="0">
              <a:spAutoFit/>
            </a:bodyPr>
            <a:lstStyle/>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教师备课</a:t>
              </a:r>
              <a:endParaRPr lang="en-US" altLang="zh-CN" sz="12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学生预习</a:t>
              </a:r>
              <a:endParaRPr lang="en-US" altLang="zh-CN" sz="12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学情诊断</a:t>
              </a:r>
              <a:endParaRPr lang="en-US" altLang="zh-CN" sz="12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1200" kern="0" dirty="0">
                  <a:latin typeface="微软雅黑" panose="020B0503020204020204" pitchFamily="34" charset="-122"/>
                  <a:ea typeface="微软雅黑" panose="020B0503020204020204" pitchFamily="34" charset="-122"/>
                </a:rPr>
                <a:t>……</a:t>
              </a:r>
              <a:r>
                <a:rPr lang="zh-CN" altLang="en-US" sz="1200" kern="0" dirty="0">
                  <a:latin typeface="微软雅黑" panose="020B0503020204020204" pitchFamily="34" charset="-122"/>
                  <a:ea typeface="微软雅黑" panose="020B0503020204020204" pitchFamily="34" charset="-122"/>
                </a:rPr>
                <a:t> </a:t>
              </a:r>
            </a:p>
          </p:txBody>
        </p:sp>
        <p:pic>
          <p:nvPicPr>
            <p:cNvPr id="119" name="图片 118"/>
            <p:cNvPicPr/>
            <p:nvPr/>
          </p:nvPicPr>
          <p:blipFill>
            <a:blip r:embed="rId12"/>
            <a:stretch>
              <a:fillRect/>
            </a:stretch>
          </p:blipFill>
          <p:spPr>
            <a:xfrm>
              <a:off x="186893" y="5130192"/>
              <a:ext cx="2137734" cy="1476000"/>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grpSp>
        <p:nvGrpSpPr>
          <p:cNvPr id="120" name="组合 119"/>
          <p:cNvGrpSpPr/>
          <p:nvPr/>
        </p:nvGrpSpPr>
        <p:grpSpPr>
          <a:xfrm>
            <a:off x="8005352" y="5013792"/>
            <a:ext cx="2757414" cy="1384995"/>
            <a:chOff x="8290639" y="5168252"/>
            <a:chExt cx="3697691" cy="1661992"/>
          </a:xfrm>
        </p:grpSpPr>
        <p:pic>
          <p:nvPicPr>
            <p:cNvPr id="121" name="图片 120"/>
            <p:cNvPicPr>
              <a:picLocks noChangeAspect="1"/>
            </p:cNvPicPr>
            <p:nvPr/>
          </p:nvPicPr>
          <p:blipFill rotWithShape="1">
            <a:blip r:embed="rId13"/>
            <a:srcRect t="5169"/>
            <a:stretch/>
          </p:blipFill>
          <p:spPr>
            <a:xfrm>
              <a:off x="8290639" y="5168255"/>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22" name="TextBox 121"/>
            <p:cNvSpPr txBox="1"/>
            <p:nvPr/>
          </p:nvSpPr>
          <p:spPr>
            <a:xfrm>
              <a:off x="10428373" y="5168252"/>
              <a:ext cx="1559957" cy="1661992"/>
            </a:xfrm>
            <a:prstGeom prst="rect">
              <a:avLst/>
            </a:prstGeom>
            <a:noFill/>
            <a:ln>
              <a:solidFill>
                <a:srgbClr val="0070C0"/>
              </a:solidFill>
            </a:ln>
          </p:spPr>
          <p:txBody>
            <a:bodyPr wrap="square" lIns="91436" tIns="0" rIns="91436" bIns="0" rtlCol="0">
              <a:spAutoFit/>
            </a:bodyPr>
            <a:lstStyle/>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课程直播</a:t>
              </a: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课程点播</a:t>
              </a: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优课评选</a:t>
              </a: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联动教学</a:t>
              </a:r>
              <a:endParaRPr lang="en-US" altLang="zh-CN" sz="12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1200" kern="0" dirty="0">
                  <a:latin typeface="微软雅黑" panose="020B0503020204020204" pitchFamily="34" charset="-122"/>
                  <a:ea typeface="微软雅黑" panose="020B0503020204020204" pitchFamily="34" charset="-122"/>
                </a:rPr>
                <a:t>……</a:t>
              </a:r>
              <a:endParaRPr lang="zh-CN" altLang="en-US" sz="1200" kern="0" dirty="0">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8498297" y="3505551"/>
            <a:ext cx="2703857" cy="1230003"/>
            <a:chOff x="8670069" y="1915482"/>
            <a:chExt cx="3625871" cy="1476003"/>
          </a:xfrm>
        </p:grpSpPr>
        <p:sp>
          <p:nvSpPr>
            <p:cNvPr id="124" name="TextBox 123"/>
            <p:cNvSpPr txBox="1"/>
            <p:nvPr/>
          </p:nvSpPr>
          <p:spPr>
            <a:xfrm>
              <a:off x="10807802" y="1915482"/>
              <a:ext cx="1488138" cy="997196"/>
            </a:xfrm>
            <a:prstGeom prst="rect">
              <a:avLst/>
            </a:prstGeom>
            <a:noFill/>
            <a:ln>
              <a:solidFill>
                <a:srgbClr val="0070C0"/>
              </a:solidFill>
            </a:ln>
          </p:spPr>
          <p:txBody>
            <a:bodyPr wrap="square" lIns="91436" tIns="0" rIns="91436" bIns="0" rtlCol="0">
              <a:spAutoFit/>
            </a:bodyPr>
            <a:lstStyle/>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上传笔记</a:t>
              </a: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笔记分享</a:t>
              </a:r>
              <a:endParaRPr lang="en-US" altLang="zh-CN" sz="12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1200" kern="0" dirty="0">
                  <a:latin typeface="微软雅黑" panose="020B0503020204020204" pitchFamily="34" charset="-122"/>
                  <a:ea typeface="微软雅黑" panose="020B0503020204020204" pitchFamily="34" charset="-122"/>
                </a:rPr>
                <a:t>……</a:t>
              </a:r>
              <a:endParaRPr lang="zh-CN" altLang="en-US" sz="1200" kern="0" dirty="0">
                <a:latin typeface="微软雅黑" panose="020B0503020204020204" pitchFamily="34" charset="-122"/>
                <a:ea typeface="微软雅黑" panose="020B0503020204020204" pitchFamily="34" charset="-122"/>
              </a:endParaRPr>
            </a:p>
          </p:txBody>
        </p:sp>
        <p:pic>
          <p:nvPicPr>
            <p:cNvPr id="125" name="图片 124"/>
            <p:cNvPicPr/>
            <p:nvPr/>
          </p:nvPicPr>
          <p:blipFill>
            <a:blip r:embed="rId14"/>
            <a:stretch>
              <a:fillRect/>
            </a:stretch>
          </p:blipFill>
          <p:spPr>
            <a:xfrm>
              <a:off x="8670069" y="1915486"/>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sp>
        <p:nvSpPr>
          <p:cNvPr id="126" name="TextBox 125"/>
          <p:cNvSpPr txBox="1"/>
          <p:nvPr/>
        </p:nvSpPr>
        <p:spPr>
          <a:xfrm>
            <a:off x="9077886" y="2033651"/>
            <a:ext cx="1150492" cy="1384995"/>
          </a:xfrm>
          <a:prstGeom prst="rect">
            <a:avLst/>
          </a:prstGeom>
          <a:noFill/>
          <a:ln>
            <a:solidFill>
              <a:srgbClr val="0070C0"/>
            </a:solidFill>
          </a:ln>
        </p:spPr>
        <p:txBody>
          <a:bodyPr wrap="square" lIns="71320" tIns="0" rIns="71320" bIns="0" rtlCol="0">
            <a:spAutoFit/>
          </a:bodyPr>
          <a:lstStyle/>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辅导答疑</a:t>
            </a: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主题讨论</a:t>
            </a: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互动协作</a:t>
            </a:r>
          </a:p>
          <a:p>
            <a:pPr defTabSz="950859">
              <a:lnSpc>
                <a:spcPct val="150000"/>
              </a:lnSpc>
              <a:buFont typeface="Wingdings" panose="05000000000000000000" pitchFamily="2" charset="2"/>
              <a:buChar char="Ø"/>
            </a:pPr>
            <a:r>
              <a:rPr lang="zh-CN" altLang="en-US" sz="1200" kern="0" dirty="0">
                <a:latin typeface="微软雅黑" panose="020B0503020204020204" pitchFamily="34" charset="-122"/>
                <a:ea typeface="微软雅黑" panose="020B0503020204020204" pitchFamily="34" charset="-122"/>
              </a:rPr>
              <a:t>作品分享</a:t>
            </a:r>
            <a:endParaRPr lang="en-US" altLang="zh-CN" sz="12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1200" kern="0" dirty="0">
                <a:latin typeface="微软雅黑" panose="020B0503020204020204" pitchFamily="34" charset="-122"/>
                <a:ea typeface="微软雅黑" panose="020B0503020204020204" pitchFamily="34" charset="-122"/>
              </a:rPr>
              <a:t>……</a:t>
            </a:r>
            <a:endParaRPr lang="zh-CN" altLang="en-US" sz="1200" kern="0" dirty="0">
              <a:latin typeface="微软雅黑" panose="020B0503020204020204" pitchFamily="34" charset="-122"/>
              <a:ea typeface="微软雅黑" panose="020B0503020204020204" pitchFamily="34" charset="-122"/>
            </a:endParaRPr>
          </a:p>
        </p:txBody>
      </p:sp>
      <p:sp>
        <p:nvSpPr>
          <p:cNvPr id="127" name="TextBox 126"/>
          <p:cNvSpPr txBox="1"/>
          <p:nvPr/>
        </p:nvSpPr>
        <p:spPr>
          <a:xfrm>
            <a:off x="5269164" y="4798289"/>
            <a:ext cx="1215000" cy="1087679"/>
          </a:xfrm>
          <a:prstGeom prst="rect">
            <a:avLst/>
          </a:prstGeom>
          <a:solidFill>
            <a:srgbClr val="0070C0"/>
          </a:solidFill>
        </p:spPr>
        <p:txBody>
          <a:bodyPr wrap="square" lIns="0" tIns="35660" rIns="0" bIns="35660" rtlCol="0">
            <a:spAutoFit/>
          </a:bodyPr>
          <a:lstStyle/>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智能高效的管理平台</a:t>
            </a:r>
            <a:endParaRPr kumimoji="0" lang="en-US" altLang="zh-CN"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人脸考勤</a:t>
            </a: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消息推送</a:t>
            </a: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班牌发布</a:t>
            </a: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在线巡课</a:t>
            </a:r>
          </a:p>
        </p:txBody>
      </p:sp>
      <p:sp>
        <p:nvSpPr>
          <p:cNvPr id="128" name="椭圆 127"/>
          <p:cNvSpPr/>
          <p:nvPr/>
        </p:nvSpPr>
        <p:spPr>
          <a:xfrm>
            <a:off x="4335875" y="6052763"/>
            <a:ext cx="1282808" cy="466790"/>
          </a:xfrm>
          <a:prstGeom prst="ellipse">
            <a:avLst/>
          </a:prstGeom>
          <a:solidFill>
            <a:sysClr val="window" lastClr="FFFFFF"/>
          </a:solidFill>
          <a:ln w="25400" cap="flat" cmpd="sng" algn="ctr">
            <a:solidFill>
              <a:srgbClr val="0070C0"/>
            </a:solidFill>
            <a:prstDash val="solid"/>
          </a:ln>
          <a:effectLst/>
        </p:spPr>
        <p:txBody>
          <a:bodyPr lIns="71323" tIns="35662" rIns="71323" bIns="356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课堂行为表现数据</a:t>
            </a:r>
            <a:endPar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129" name="Picture 2" descr="D:\KeyShot 6\Renderings\untitled.18253.pn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l="21896" t="14151" r="19288" b="18020"/>
          <a:stretch/>
        </p:blipFill>
        <p:spPr bwMode="auto">
          <a:xfrm>
            <a:off x="4801354" y="5659505"/>
            <a:ext cx="424985" cy="407976"/>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6701060" y="3875665"/>
            <a:ext cx="799337" cy="348093"/>
          </a:xfrm>
          <a:prstGeom prst="ellipse">
            <a:avLst/>
          </a:prstGeom>
          <a:solidFill>
            <a:sysClr val="window" lastClr="FFFFFF"/>
          </a:solidFill>
          <a:ln w="25400" cap="flat" cmpd="sng" algn="ctr">
            <a:solidFill>
              <a:srgbClr val="0070C0"/>
            </a:solidFill>
            <a:prstDash val="solid"/>
          </a:ln>
          <a:effectLst/>
        </p:spPr>
        <p:txBody>
          <a:bodyPr lIns="71323" tIns="35662" rIns="71323" bIns="356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教学</a:t>
            </a:r>
            <a:r>
              <a:rPr kumimoji="0" lang="zh-CN" altLang="en-US" sz="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视频资源获取</a:t>
            </a:r>
            <a:endParaRPr kumimoji="0" lang="zh-CN" altLang="en-US" sz="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131" name="图片 1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6705706" y="4247050"/>
            <a:ext cx="737628" cy="460280"/>
          </a:xfrm>
          <a:prstGeom prst="rect">
            <a:avLst/>
          </a:prstGeom>
        </p:spPr>
      </p:pic>
      <p:cxnSp>
        <p:nvCxnSpPr>
          <p:cNvPr id="132" name="直接箭头连接符 131"/>
          <p:cNvCxnSpPr/>
          <p:nvPr/>
        </p:nvCxnSpPr>
        <p:spPr>
          <a:xfrm flipV="1">
            <a:off x="7241954" y="4465678"/>
            <a:ext cx="417902" cy="1"/>
          </a:xfrm>
          <a:prstGeom prst="straightConnector1">
            <a:avLst/>
          </a:prstGeom>
          <a:noFill/>
          <a:ln w="9525" cap="flat" cmpd="sng" algn="ctr">
            <a:solidFill>
              <a:srgbClr val="0070C0"/>
            </a:solidFill>
            <a:prstDash val="solid"/>
            <a:tailEnd type="arrow"/>
          </a:ln>
          <a:effectLst/>
        </p:spPr>
      </p:cxnSp>
      <p:cxnSp>
        <p:nvCxnSpPr>
          <p:cNvPr id="133" name="肘形连接符 132"/>
          <p:cNvCxnSpPr>
            <a:stCxn id="129" idx="1"/>
          </p:cNvCxnSpPr>
          <p:nvPr/>
        </p:nvCxnSpPr>
        <p:spPr>
          <a:xfrm rot="10800000">
            <a:off x="4703209" y="5587933"/>
            <a:ext cx="98142" cy="275561"/>
          </a:xfrm>
          <a:prstGeom prst="bentConnector2">
            <a:avLst/>
          </a:prstGeom>
          <a:noFill/>
          <a:ln w="9525" cap="flat" cmpd="sng" algn="ctr">
            <a:solidFill>
              <a:srgbClr val="0070C0"/>
            </a:solidFill>
            <a:prstDash val="solid"/>
            <a:tailEnd type="arrow"/>
          </a:ln>
          <a:effectLst/>
        </p:spPr>
      </p:cxnSp>
      <p:cxnSp>
        <p:nvCxnSpPr>
          <p:cNvPr id="134" name="肘形连接符 133"/>
          <p:cNvCxnSpPr>
            <a:stCxn id="129" idx="3"/>
            <a:endCxn id="127" idx="2"/>
          </p:cNvCxnSpPr>
          <p:nvPr/>
        </p:nvCxnSpPr>
        <p:spPr>
          <a:xfrm>
            <a:off x="5226339" y="5863493"/>
            <a:ext cx="650325" cy="22475"/>
          </a:xfrm>
          <a:prstGeom prst="bentConnector4">
            <a:avLst>
              <a:gd name="adj1" fmla="val 3293"/>
              <a:gd name="adj2" fmla="val 1117130"/>
            </a:avLst>
          </a:prstGeom>
          <a:noFill/>
          <a:ln w="9525" cap="flat" cmpd="sng" algn="ctr">
            <a:solidFill>
              <a:srgbClr val="0070C0"/>
            </a:solidFill>
            <a:prstDash val="solid"/>
            <a:tailEnd type="arrow"/>
          </a:ln>
          <a:effectLst/>
        </p:spPr>
      </p:cxnSp>
      <p:cxnSp>
        <p:nvCxnSpPr>
          <p:cNvPr id="135" name="肘形连接符 134"/>
          <p:cNvCxnSpPr>
            <a:stCxn id="129" idx="3"/>
            <a:endCxn id="97" idx="2"/>
          </p:cNvCxnSpPr>
          <p:nvPr/>
        </p:nvCxnSpPr>
        <p:spPr>
          <a:xfrm flipV="1">
            <a:off x="5226338" y="4254411"/>
            <a:ext cx="247865" cy="1609078"/>
          </a:xfrm>
          <a:prstGeom prst="bentConnector3">
            <a:avLst>
              <a:gd name="adj1" fmla="val -7642"/>
            </a:avLst>
          </a:prstGeom>
          <a:noFill/>
          <a:ln w="9525" cap="flat" cmpd="sng" algn="ctr">
            <a:solidFill>
              <a:srgbClr val="0070C0"/>
            </a:solidFill>
            <a:prstDash val="solid"/>
            <a:tailEnd type="arrow"/>
          </a:ln>
          <a:effectLst/>
        </p:spPr>
      </p:cxnSp>
      <p:cxnSp>
        <p:nvCxnSpPr>
          <p:cNvPr id="136" name="肘形连接符 135"/>
          <p:cNvCxnSpPr/>
          <p:nvPr/>
        </p:nvCxnSpPr>
        <p:spPr>
          <a:xfrm rot="10800000" flipV="1">
            <a:off x="6400719" y="4477190"/>
            <a:ext cx="405000" cy="314378"/>
          </a:xfrm>
          <a:prstGeom prst="bentConnector2">
            <a:avLst/>
          </a:prstGeom>
          <a:noFill/>
          <a:ln w="9525" cap="flat" cmpd="sng" algn="ctr">
            <a:solidFill>
              <a:srgbClr val="0070C0"/>
            </a:solidFill>
            <a:prstDash val="solid"/>
            <a:tailEnd type="arrow"/>
          </a:ln>
          <a:effectLst/>
        </p:spPr>
      </p:cxnSp>
      <p:cxnSp>
        <p:nvCxnSpPr>
          <p:cNvPr id="137" name="肘形连接符 136"/>
          <p:cNvCxnSpPr>
            <a:stCxn id="106" idx="3"/>
          </p:cNvCxnSpPr>
          <p:nvPr/>
        </p:nvCxnSpPr>
        <p:spPr>
          <a:xfrm>
            <a:off x="7428231" y="3382026"/>
            <a:ext cx="1092829" cy="274339"/>
          </a:xfrm>
          <a:prstGeom prst="bentConnector3">
            <a:avLst>
              <a:gd name="adj1" fmla="val 50000"/>
            </a:avLst>
          </a:prstGeom>
          <a:noFill/>
          <a:ln w="9525" cap="flat" cmpd="sng" algn="ctr">
            <a:solidFill>
              <a:sysClr val="window" lastClr="FFFFFF">
                <a:lumMod val="50000"/>
              </a:sysClr>
            </a:solidFill>
            <a:prstDash val="solid"/>
            <a:headEnd type="oval" w="med" len="med"/>
            <a:tailEnd type="oval" w="med" len="med"/>
          </a:ln>
          <a:effectLst/>
        </p:spPr>
      </p:cxnSp>
      <p:pic>
        <p:nvPicPr>
          <p:cNvPr id="138" name="图片 137"/>
          <p:cNvPicPr/>
          <p:nvPr/>
        </p:nvPicPr>
        <p:blipFill>
          <a:blip r:embed="rId17"/>
          <a:stretch>
            <a:fillRect/>
          </a:stretch>
        </p:blipFill>
        <p:spPr>
          <a:xfrm>
            <a:off x="7483753" y="2033655"/>
            <a:ext cx="1594133" cy="1229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7" name="矩形 25"/>
          <p:cNvSpPr>
            <a:spLocks noChangeArrowheads="1"/>
          </p:cNvSpPr>
          <p:nvPr/>
        </p:nvSpPr>
        <p:spPr bwMode="auto">
          <a:xfrm>
            <a:off x="219136" y="683623"/>
            <a:ext cx="2729302"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800" b="1" dirty="0" smtClean="0">
                <a:solidFill>
                  <a:srgbClr val="C00000"/>
                </a:solidFill>
                <a:latin typeface="微软雅黑" pitchFamily="34" charset="-122"/>
                <a:ea typeface="微软雅黑" pitchFamily="34" charset="-122"/>
              </a:rPr>
              <a:t>4. </a:t>
            </a:r>
            <a:r>
              <a:rPr lang="zh-CN" altLang="en-US" sz="1800" b="1" dirty="0">
                <a:solidFill>
                  <a:srgbClr val="C00000"/>
                </a:solidFill>
                <a:latin typeface="微软雅黑" pitchFamily="34" charset="-122"/>
                <a:ea typeface="微软雅黑" pitchFamily="34" charset="-122"/>
              </a:rPr>
              <a:t>智慧</a:t>
            </a:r>
            <a:r>
              <a:rPr lang="zh-CN" altLang="en-US" sz="1800" b="1" dirty="0" smtClean="0">
                <a:solidFill>
                  <a:srgbClr val="C00000"/>
                </a:solidFill>
                <a:latin typeface="微软雅黑" pitchFamily="34" charset="-122"/>
                <a:ea typeface="微软雅黑" pitchFamily="34" charset="-122"/>
              </a:rPr>
              <a:t>课堂</a:t>
            </a:r>
            <a:r>
              <a:rPr lang="zh-CN" altLang="en-US" sz="1800" b="1" dirty="0">
                <a:solidFill>
                  <a:srgbClr val="C00000"/>
                </a:solidFill>
                <a:latin typeface="微软雅黑" pitchFamily="34" charset="-122"/>
                <a:ea typeface="微软雅黑" pitchFamily="34" charset="-122"/>
              </a:rPr>
              <a:t>应用</a:t>
            </a:r>
            <a:r>
              <a:rPr lang="zh-CN" altLang="en-US" sz="1800" b="1" dirty="0" smtClean="0">
                <a:solidFill>
                  <a:srgbClr val="C00000"/>
                </a:solidFill>
                <a:latin typeface="微软雅黑" pitchFamily="34" charset="-122"/>
                <a:ea typeface="微软雅黑" pitchFamily="34" charset="-122"/>
              </a:rPr>
              <a:t>平台建设</a:t>
            </a:r>
            <a:endParaRPr lang="zh-CN" altLang="en-US" sz="18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35010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13</a:t>
            </a:r>
            <a:endParaRPr lang="zh-CN" altLang="en-US" sz="1600" b="1" dirty="0"/>
          </a:p>
        </p:txBody>
      </p:sp>
      <p:grpSp>
        <p:nvGrpSpPr>
          <p:cNvPr id="31" name="组合 30"/>
          <p:cNvGrpSpPr/>
          <p:nvPr/>
        </p:nvGrpSpPr>
        <p:grpSpPr>
          <a:xfrm>
            <a:off x="1834726" y="3397403"/>
            <a:ext cx="2308703" cy="2857384"/>
            <a:chOff x="762269" y="2186747"/>
            <a:chExt cx="2308703" cy="2857384"/>
          </a:xfrm>
        </p:grpSpPr>
        <p:sp>
          <p:nvSpPr>
            <p:cNvPr id="49" name="MH_SubTitle_1"/>
            <p:cNvSpPr/>
            <p:nvPr>
              <p:custDataLst>
                <p:tags r:id="rId10"/>
              </p:custDataLst>
            </p:nvPr>
          </p:nvSpPr>
          <p:spPr>
            <a:xfrm>
              <a:off x="771352" y="2435455"/>
              <a:ext cx="2296529" cy="470198"/>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b="1" dirty="0" smtClean="0">
                  <a:solidFill>
                    <a:srgbClr val="FFFFFF"/>
                  </a:solidFill>
                  <a:latin typeface="微软雅黑" panose="020B0503020204020204" pitchFamily="34" charset="-122"/>
                  <a:ea typeface="微软雅黑" panose="020B0503020204020204" pitchFamily="34" charset="-122"/>
                </a:rPr>
                <a:t>引入外部企业</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50" name="MH_Other_3"/>
            <p:cNvSpPr/>
            <p:nvPr>
              <p:custDataLst>
                <p:tags r:id="rId11"/>
              </p:custDataLst>
            </p:nvPr>
          </p:nvSpPr>
          <p:spPr>
            <a:xfrm>
              <a:off x="2091485" y="2186747"/>
              <a:ext cx="979487" cy="267229"/>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anchor="ctr"/>
            <a:lstStyle/>
            <a:p>
              <a:pPr algn="r" eaLnBrk="1" fontAlgn="auto" hangingPunct="1">
                <a:spcBef>
                  <a:spcPts val="0"/>
                </a:spcBef>
                <a:spcAft>
                  <a:spcPts val="0"/>
                </a:spcAft>
                <a:defRPr/>
              </a:pPr>
              <a:r>
                <a:rPr lang="en-US" altLang="zh-CN" sz="2000" dirty="0" smtClean="0">
                  <a:solidFill>
                    <a:srgbClr val="FFFFFF"/>
                  </a:solidFill>
                </a:rPr>
                <a:t>01</a:t>
              </a:r>
              <a:endParaRPr lang="zh-CN" altLang="en-US" sz="2000" dirty="0">
                <a:solidFill>
                  <a:srgbClr val="FFFFFF"/>
                </a:solidFill>
              </a:endParaRPr>
            </a:p>
          </p:txBody>
        </p:sp>
        <p:sp>
          <p:nvSpPr>
            <p:cNvPr id="51" name="MH_SubTitle_1"/>
            <p:cNvSpPr/>
            <p:nvPr>
              <p:custDataLst>
                <p:tags r:id="rId12"/>
              </p:custDataLst>
            </p:nvPr>
          </p:nvSpPr>
          <p:spPr>
            <a:xfrm>
              <a:off x="762269" y="2986996"/>
              <a:ext cx="2296800" cy="2057135"/>
            </a:xfrm>
            <a:prstGeom prst="rect">
              <a:avLst/>
            </a:prstGeom>
            <a:solidFill>
              <a:srgbClr val="FEFFFF"/>
            </a:solidFill>
            <a:ln w="9525">
              <a:solidFill>
                <a:srgbClr val="B2B2B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anchor="ctr">
              <a:noAutofit/>
            </a:bodyPr>
            <a:lstStyle/>
            <a:p>
              <a:pPr>
                <a:lnSpc>
                  <a:spcPct val="150000"/>
                </a:lnSpc>
                <a:defRPr/>
              </a:pPr>
              <a:r>
                <a:rPr lang="zh-CN" altLang="en-US" sz="1600" b="1" dirty="0" smtClean="0">
                  <a:solidFill>
                    <a:srgbClr val="00B0F0"/>
                  </a:solidFill>
                  <a:latin typeface="微软雅黑" panose="020B0503020204020204" pitchFamily="34" charset="-122"/>
                  <a:ea typeface="微软雅黑" panose="020B0503020204020204" pitchFamily="34" charset="-122"/>
                </a:rPr>
                <a:t>吸引</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知名企业</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入驻园区，在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园区设立总部、分支机构或合作展示平台，</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或引进</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企业生产线或生产车间设置在园区</a:t>
              </a:r>
            </a:p>
          </p:txBody>
        </p:sp>
        <p:sp>
          <p:nvSpPr>
            <p:cNvPr id="52" name="MH_Other_2"/>
            <p:cNvSpPr/>
            <p:nvPr>
              <p:custDataLst>
                <p:tags r:id="rId13"/>
              </p:custDataLst>
            </p:nvPr>
          </p:nvSpPr>
          <p:spPr>
            <a:xfrm rot="16200000">
              <a:off x="2785771" y="4767641"/>
              <a:ext cx="251354" cy="301625"/>
            </a:xfrm>
            <a:prstGeom prst="rtTriangl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3" name="组合 52"/>
          <p:cNvGrpSpPr/>
          <p:nvPr/>
        </p:nvGrpSpPr>
        <p:grpSpPr>
          <a:xfrm>
            <a:off x="4877585" y="3397403"/>
            <a:ext cx="2296801" cy="2857384"/>
            <a:chOff x="3944888" y="2186747"/>
            <a:chExt cx="2296801" cy="2857384"/>
          </a:xfrm>
        </p:grpSpPr>
        <p:sp>
          <p:nvSpPr>
            <p:cNvPr id="54" name="MH_SubTitle_2"/>
            <p:cNvSpPr/>
            <p:nvPr>
              <p:custDataLst>
                <p:tags r:id="rId6"/>
              </p:custDataLst>
            </p:nvPr>
          </p:nvSpPr>
          <p:spPr>
            <a:xfrm>
              <a:off x="3944888" y="2435455"/>
              <a:ext cx="2296800" cy="471600"/>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smtClean="0">
                  <a:solidFill>
                    <a:srgbClr val="FFFFFF"/>
                  </a:solidFill>
                  <a:latin typeface="微软雅黑" panose="020B0503020204020204" pitchFamily="34" charset="-122"/>
                  <a:ea typeface="微软雅黑" panose="020B0503020204020204" pitchFamily="34" charset="-122"/>
                </a:rPr>
                <a:t>创业孵化项目入驻</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55" name="MH_Other_4"/>
            <p:cNvSpPr/>
            <p:nvPr>
              <p:custDataLst>
                <p:tags r:id="rId7"/>
              </p:custDataLst>
            </p:nvPr>
          </p:nvSpPr>
          <p:spPr>
            <a:xfrm>
              <a:off x="5209176" y="2186747"/>
              <a:ext cx="977900" cy="267229"/>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anchor="ctr"/>
            <a:lstStyle/>
            <a:p>
              <a:pPr algn="r" eaLnBrk="1" fontAlgn="auto" hangingPunct="1">
                <a:spcBef>
                  <a:spcPts val="0"/>
                </a:spcBef>
                <a:spcAft>
                  <a:spcPts val="0"/>
                </a:spcAft>
                <a:defRPr/>
              </a:pPr>
              <a:r>
                <a:rPr lang="en-US" altLang="zh-CN" sz="2000" dirty="0" smtClean="0">
                  <a:solidFill>
                    <a:srgbClr val="FFFFFF"/>
                  </a:solidFill>
                </a:rPr>
                <a:t>02</a:t>
              </a:r>
              <a:endParaRPr lang="zh-CN" altLang="en-US" sz="2000" dirty="0">
                <a:solidFill>
                  <a:srgbClr val="FFFFFF"/>
                </a:solidFill>
              </a:endParaRPr>
            </a:p>
          </p:txBody>
        </p:sp>
        <p:sp>
          <p:nvSpPr>
            <p:cNvPr id="56" name="MH_SubTitle_2"/>
            <p:cNvSpPr/>
            <p:nvPr>
              <p:custDataLst>
                <p:tags r:id="rId8"/>
              </p:custDataLst>
            </p:nvPr>
          </p:nvSpPr>
          <p:spPr>
            <a:xfrm>
              <a:off x="3944888" y="2986996"/>
              <a:ext cx="2296800" cy="2057135"/>
            </a:xfrm>
            <a:prstGeom prst="rect">
              <a:avLst/>
            </a:prstGeom>
            <a:solidFill>
              <a:srgbClr val="FEFFFF"/>
            </a:solidFill>
            <a:ln w="9525">
              <a:solidFill>
                <a:srgbClr val="B2B2B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anchor="ctr">
              <a:noAutofit/>
            </a:bodyPr>
            <a:lstStyle/>
            <a:p>
              <a:pPr>
                <a:lnSpc>
                  <a:spcPct val="150000"/>
                </a:lnSpc>
              </a:pPr>
              <a:r>
                <a:rPr lang="zh-CN" altLang="en-US" sz="1600" b="1" dirty="0">
                  <a:solidFill>
                    <a:srgbClr val="00B0F0"/>
                  </a:solidFill>
                  <a:latin typeface="微软雅黑" panose="020B0503020204020204" pitchFamily="34" charset="-122"/>
                  <a:ea typeface="微软雅黑" panose="020B0503020204020204" pitchFamily="34" charset="-122"/>
                </a:rPr>
                <a:t>吸纳</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有前景、有价值的创业项目，借助产业园的平台和资源优势</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，扶持</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其做大做强</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，助力</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园区产业链的构建和完善</a:t>
              </a:r>
            </a:p>
          </p:txBody>
        </p:sp>
        <p:sp>
          <p:nvSpPr>
            <p:cNvPr id="57" name="MH_Other_4"/>
            <p:cNvSpPr/>
            <p:nvPr>
              <p:custDataLst>
                <p:tags r:id="rId9"/>
              </p:custDataLst>
            </p:nvPr>
          </p:nvSpPr>
          <p:spPr>
            <a:xfrm rot="16200000">
              <a:off x="5965200" y="4767641"/>
              <a:ext cx="251354" cy="301625"/>
            </a:xfrm>
            <a:prstGeom prst="rtTriangl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8" name="组合 57"/>
          <p:cNvGrpSpPr/>
          <p:nvPr/>
        </p:nvGrpSpPr>
        <p:grpSpPr>
          <a:xfrm>
            <a:off x="7908541" y="3397403"/>
            <a:ext cx="2296803" cy="2857384"/>
            <a:chOff x="6672113" y="2186747"/>
            <a:chExt cx="2296802" cy="2857384"/>
          </a:xfrm>
        </p:grpSpPr>
        <p:sp>
          <p:nvSpPr>
            <p:cNvPr id="59" name="MH_SubTitle_3"/>
            <p:cNvSpPr/>
            <p:nvPr>
              <p:custDataLst>
                <p:tags r:id="rId2"/>
              </p:custDataLst>
            </p:nvPr>
          </p:nvSpPr>
          <p:spPr>
            <a:xfrm>
              <a:off x="6672114" y="2435455"/>
              <a:ext cx="2296800" cy="471600"/>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solidFill>
              <a:srgbClr val="154A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smtClean="0">
                  <a:solidFill>
                    <a:srgbClr val="FFFFFF"/>
                  </a:solidFill>
                  <a:latin typeface="微软雅黑" panose="020B0503020204020204" pitchFamily="34" charset="-122"/>
                  <a:ea typeface="微软雅黑" panose="020B0503020204020204" pitchFamily="34" charset="-122"/>
                </a:rPr>
                <a:t>扶植龙头企业上市</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60" name="MH_Other_5"/>
            <p:cNvSpPr/>
            <p:nvPr>
              <p:custDataLst>
                <p:tags r:id="rId3"/>
              </p:custDataLst>
            </p:nvPr>
          </p:nvSpPr>
          <p:spPr>
            <a:xfrm>
              <a:off x="7970687" y="2186747"/>
              <a:ext cx="979488" cy="267229"/>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154A5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anchor="ctr"/>
            <a:lstStyle/>
            <a:p>
              <a:pPr algn="r" eaLnBrk="1" fontAlgn="auto" hangingPunct="1">
                <a:spcBef>
                  <a:spcPts val="0"/>
                </a:spcBef>
                <a:spcAft>
                  <a:spcPts val="0"/>
                </a:spcAft>
                <a:defRPr/>
              </a:pPr>
              <a:r>
                <a:rPr lang="en-US" altLang="zh-CN" sz="2000" dirty="0" smtClean="0">
                  <a:solidFill>
                    <a:srgbClr val="FFFFFF"/>
                  </a:solidFill>
                </a:rPr>
                <a:t>03</a:t>
              </a:r>
              <a:endParaRPr lang="zh-CN" altLang="en-US" sz="2000" dirty="0">
                <a:solidFill>
                  <a:srgbClr val="FFFFFF"/>
                </a:solidFill>
              </a:endParaRPr>
            </a:p>
          </p:txBody>
        </p:sp>
        <p:sp>
          <p:nvSpPr>
            <p:cNvPr id="61" name="MH_SubTitle_3"/>
            <p:cNvSpPr/>
            <p:nvPr>
              <p:custDataLst>
                <p:tags r:id="rId4"/>
              </p:custDataLst>
            </p:nvPr>
          </p:nvSpPr>
          <p:spPr>
            <a:xfrm>
              <a:off x="6672113" y="2986996"/>
              <a:ext cx="2296800" cy="2057135"/>
            </a:xfrm>
            <a:prstGeom prst="rect">
              <a:avLst/>
            </a:prstGeom>
            <a:solidFill>
              <a:srgbClr val="FEFFFF"/>
            </a:solidFill>
            <a:ln w="9525">
              <a:solidFill>
                <a:srgbClr val="B2B2B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anchor="ctr">
              <a:noAutofit/>
            </a:bodyPr>
            <a:lstStyle/>
            <a:p>
              <a:pPr>
                <a:lnSpc>
                  <a:spcPct val="150000"/>
                </a:lnSpc>
              </a:pPr>
              <a:r>
                <a:rPr lang="zh-CN" altLang="en-US" sz="1600" b="1" dirty="0" smtClean="0">
                  <a:solidFill>
                    <a:srgbClr val="00B0F0"/>
                  </a:solidFill>
                  <a:latin typeface="微软雅黑" panose="020B0503020204020204" pitchFamily="34" charset="-122"/>
                  <a:ea typeface="微软雅黑" panose="020B0503020204020204" pitchFamily="34" charset="-122"/>
                </a:rPr>
                <a:t>支持</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有</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实力、有潜力的当地知名龙头</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企业，推动其发展，</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帮助</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其走出</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园区</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走出</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当地</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甚至扶植其上市</a:t>
              </a:r>
            </a:p>
          </p:txBody>
        </p:sp>
        <p:sp>
          <p:nvSpPr>
            <p:cNvPr id="62" name="MH_Other_6"/>
            <p:cNvSpPr/>
            <p:nvPr>
              <p:custDataLst>
                <p:tags r:id="rId5"/>
              </p:custDataLst>
            </p:nvPr>
          </p:nvSpPr>
          <p:spPr>
            <a:xfrm rot="16200000">
              <a:off x="8692426" y="4767641"/>
              <a:ext cx="251354" cy="301625"/>
            </a:xfrm>
            <a:prstGeom prst="rtTriangl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3" name="矩形 62"/>
          <p:cNvSpPr/>
          <p:nvPr/>
        </p:nvSpPr>
        <p:spPr>
          <a:xfrm>
            <a:off x="2090605" y="2890399"/>
            <a:ext cx="6474849" cy="452432"/>
          </a:xfrm>
          <a:prstGeom prst="rect">
            <a:avLst/>
          </a:prstGeom>
        </p:spPr>
        <p:txBody>
          <a:bodyPr wrap="none">
            <a:spAutoFit/>
          </a:bodyPr>
          <a:lstStyle/>
          <a:p>
            <a:pPr marL="285750" indent="-285750">
              <a:lnSpc>
                <a:spcPct val="130000"/>
              </a:lnSpc>
              <a:buFont typeface="Wingdings" panose="05000000000000000000" pitchFamily="2" charset="2"/>
              <a:buChar char="l"/>
            </a:pPr>
            <a:r>
              <a:rPr lang="zh-CN" altLang="en-US" b="1" kern="0" dirty="0">
                <a:latin typeface="微软雅黑" panose="020B0503020204020204" pitchFamily="34" charset="-122"/>
                <a:ea typeface="微软雅黑" panose="020B0503020204020204" pitchFamily="34" charset="-122"/>
              </a:rPr>
              <a:t>搭建产教联动实习实训、现代学徒制试点和协同创新的平台</a:t>
            </a:r>
          </a:p>
        </p:txBody>
      </p:sp>
      <p:sp>
        <p:nvSpPr>
          <p:cNvPr id="64" name="矩形 63"/>
          <p:cNvSpPr/>
          <p:nvPr/>
        </p:nvSpPr>
        <p:spPr>
          <a:xfrm>
            <a:off x="2090605" y="2457174"/>
            <a:ext cx="8642109" cy="452432"/>
          </a:xfrm>
          <a:prstGeom prst="rect">
            <a:avLst/>
          </a:prstGeom>
        </p:spPr>
        <p:txBody>
          <a:bodyPr wrap="none">
            <a:spAutoFit/>
          </a:bodyPr>
          <a:lstStyle/>
          <a:p>
            <a:pPr marL="285750" indent="-285750">
              <a:lnSpc>
                <a:spcPct val="130000"/>
              </a:lnSpc>
              <a:buFont typeface="Wingdings" panose="05000000000000000000" pitchFamily="2" charset="2"/>
              <a:buChar char="l"/>
            </a:pPr>
            <a:r>
              <a:rPr lang="zh-CN" altLang="en-US" b="1" kern="0" smtClean="0">
                <a:latin typeface="微软雅黑" panose="020B0503020204020204" pitchFamily="34" charset="-122"/>
                <a:ea typeface="微软雅黑" panose="020B0503020204020204" pitchFamily="34" charset="-122"/>
              </a:rPr>
              <a:t>聚集生产要素，实现规模效应，最大化降低企业的运营成本</a:t>
            </a:r>
            <a:r>
              <a:rPr lang="en-US" altLang="zh-CN" b="1" kern="0" smtClean="0">
                <a:latin typeface="微软雅黑" panose="020B0503020204020204" pitchFamily="34" charset="-122"/>
                <a:ea typeface="微软雅黑" panose="020B0503020204020204" pitchFamily="34" charset="-122"/>
              </a:rPr>
              <a:t>(</a:t>
            </a:r>
            <a:r>
              <a:rPr lang="zh-CN" altLang="en-US" b="1" kern="0" smtClean="0">
                <a:latin typeface="微软雅黑" panose="020B0503020204020204" pitchFamily="34" charset="-122"/>
                <a:ea typeface="微软雅黑" panose="020B0503020204020204" pitchFamily="34" charset="-122"/>
              </a:rPr>
              <a:t>如人力成本和租金）</a:t>
            </a:r>
            <a:endParaRPr lang="zh-CN" altLang="en-US" b="1" kern="0" dirty="0">
              <a:latin typeface="微软雅黑" panose="020B0503020204020204" pitchFamily="34" charset="-122"/>
              <a:ea typeface="微软雅黑" panose="020B0503020204020204" pitchFamily="34" charset="-122"/>
            </a:endParaRPr>
          </a:p>
        </p:txBody>
      </p:sp>
      <p:sp>
        <p:nvSpPr>
          <p:cNvPr id="65" name="矩形 64"/>
          <p:cNvSpPr/>
          <p:nvPr/>
        </p:nvSpPr>
        <p:spPr>
          <a:xfrm>
            <a:off x="2090605" y="2016617"/>
            <a:ext cx="6474849" cy="452432"/>
          </a:xfrm>
          <a:prstGeom prst="rect">
            <a:avLst/>
          </a:prstGeom>
        </p:spPr>
        <p:txBody>
          <a:bodyPr wrap="none">
            <a:spAutoFit/>
          </a:bodyPr>
          <a:lstStyle/>
          <a:p>
            <a:pPr marL="285750" indent="-285750">
              <a:lnSpc>
                <a:spcPct val="130000"/>
              </a:lnSpc>
              <a:buFont typeface="Wingdings" panose="05000000000000000000" pitchFamily="2" charset="2"/>
              <a:buChar char="l"/>
            </a:pPr>
            <a:r>
              <a:rPr lang="zh-CN" altLang="en-US" b="1" kern="0" smtClean="0">
                <a:latin typeface="微软雅黑" panose="020B0503020204020204" pitchFamily="34" charset="-122"/>
                <a:ea typeface="微软雅黑" panose="020B0503020204020204" pitchFamily="34" charset="-122"/>
              </a:rPr>
              <a:t>围绕园区专业，整合地方优势特色产业，助推产业转型升级</a:t>
            </a:r>
            <a:endParaRPr lang="zh-CN" altLang="en-US" b="1" kern="0" dirty="0">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 y="404813"/>
            <a:ext cx="11591923" cy="241230"/>
            <a:chOff x="2" y="404813"/>
            <a:chExt cx="9468948" cy="241230"/>
          </a:xfrm>
        </p:grpSpPr>
        <p:grpSp>
          <p:nvGrpSpPr>
            <p:cNvPr id="34" name="组合 33"/>
            <p:cNvGrpSpPr/>
            <p:nvPr/>
          </p:nvGrpSpPr>
          <p:grpSpPr>
            <a:xfrm>
              <a:off x="2" y="404813"/>
              <a:ext cx="1768415" cy="241230"/>
              <a:chOff x="0" y="404813"/>
              <a:chExt cx="1794013" cy="241230"/>
            </a:xfrm>
          </p:grpSpPr>
          <p:cxnSp>
            <p:nvCxnSpPr>
              <p:cNvPr id="36" name="直接连接符 35"/>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5" name="直接连接符 34"/>
            <p:cNvCxnSpPr/>
            <p:nvPr/>
          </p:nvCxnSpPr>
          <p:spPr>
            <a:xfrm>
              <a:off x="1768417" y="404813"/>
              <a:ext cx="7700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MH_Other_5"/>
          <p:cNvSpPr>
            <a:spLocks noChangeArrowheads="1"/>
          </p:cNvSpPr>
          <p:nvPr>
            <p:custDataLst>
              <p:tags r:id="rId1"/>
            </p:custDataLst>
          </p:nvPr>
        </p:nvSpPr>
        <p:spPr bwMode="auto">
          <a:xfrm>
            <a:off x="293475" y="995605"/>
            <a:ext cx="3076248"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chemeClr val="bg1"/>
                </a:solidFill>
                <a:ea typeface="微软雅黑" pitchFamily="34" charset="-122"/>
              </a:rPr>
              <a:t>（三）</a:t>
            </a:r>
            <a:r>
              <a:rPr lang="zh-CN" altLang="en-US" sz="2000" b="1" dirty="0" smtClean="0">
                <a:solidFill>
                  <a:schemeClr val="bg1"/>
                </a:solidFill>
                <a:latin typeface="微软雅黑" panose="020B0503020204020204" pitchFamily="34" charset="-122"/>
                <a:ea typeface="微软雅黑" panose="020B0503020204020204" pitchFamily="34" charset="-122"/>
              </a:rPr>
              <a:t>园区产教融合模式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9" name="矩形 25"/>
          <p:cNvSpPr>
            <a:spLocks noChangeArrowheads="1"/>
          </p:cNvSpPr>
          <p:nvPr/>
        </p:nvSpPr>
        <p:spPr bwMode="auto">
          <a:xfrm>
            <a:off x="344799" y="1589978"/>
            <a:ext cx="1805972"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800" b="1" dirty="0" smtClean="0">
                <a:solidFill>
                  <a:srgbClr val="C00000"/>
                </a:solidFill>
                <a:latin typeface="微软雅黑" pitchFamily="34" charset="-122"/>
                <a:ea typeface="微软雅黑" pitchFamily="34" charset="-122"/>
              </a:rPr>
              <a:t>1. </a:t>
            </a:r>
            <a:r>
              <a:rPr lang="zh-CN" altLang="en-US" sz="1800" b="1" dirty="0" smtClean="0">
                <a:solidFill>
                  <a:srgbClr val="C00000"/>
                </a:solidFill>
                <a:latin typeface="微软雅黑" pitchFamily="34" charset="-122"/>
                <a:ea typeface="微软雅黑" pitchFamily="34" charset="-122"/>
              </a:rPr>
              <a:t>园区建设模式</a:t>
            </a:r>
            <a:endParaRPr lang="zh-CN" altLang="en-US" sz="18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096049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14</a:t>
            </a:r>
            <a:endParaRPr lang="zh-CN" altLang="en-US" sz="1600" b="1" dirty="0"/>
          </a:p>
        </p:txBody>
      </p:sp>
      <p:sp>
        <p:nvSpPr>
          <p:cNvPr id="21" name="矩形 20"/>
          <p:cNvSpPr/>
          <p:nvPr/>
        </p:nvSpPr>
        <p:spPr>
          <a:xfrm>
            <a:off x="2764697" y="1582913"/>
            <a:ext cx="6186309" cy="452432"/>
          </a:xfrm>
          <a:prstGeom prst="rect">
            <a:avLst/>
          </a:prstGeom>
        </p:spPr>
        <p:txBody>
          <a:bodyPr wrap="none">
            <a:spAutoFit/>
          </a:bodyPr>
          <a:lstStyle/>
          <a:p>
            <a:pPr>
              <a:lnSpc>
                <a:spcPct val="130000"/>
              </a:lnSpc>
            </a:pPr>
            <a:r>
              <a:rPr lang="zh-CN" altLang="en-US" b="1" kern="0" dirty="0">
                <a:solidFill>
                  <a:srgbClr val="C00000"/>
                </a:solidFill>
                <a:latin typeface="微软雅黑" panose="020B0503020204020204" pitchFamily="34" charset="-122"/>
                <a:ea typeface="微软雅黑" panose="020B0503020204020204" pitchFamily="34" charset="-122"/>
              </a:rPr>
              <a:t>搭建产教联动实习实训、现代学徒制试点和协同创新的平台</a:t>
            </a:r>
          </a:p>
        </p:txBody>
      </p:sp>
      <p:grpSp>
        <p:nvGrpSpPr>
          <p:cNvPr id="24" name="组合 23"/>
          <p:cNvGrpSpPr/>
          <p:nvPr/>
        </p:nvGrpSpPr>
        <p:grpSpPr>
          <a:xfrm>
            <a:off x="893233" y="2039811"/>
            <a:ext cx="10405534" cy="4438163"/>
            <a:chOff x="893233" y="2549525"/>
            <a:chExt cx="10405534" cy="3330576"/>
          </a:xfrm>
        </p:grpSpPr>
        <p:sp>
          <p:nvSpPr>
            <p:cNvPr id="25" name="MH_Other_1"/>
            <p:cNvSpPr/>
            <p:nvPr>
              <p:custDataLst>
                <p:tags r:id="rId1"/>
              </p:custDataLst>
            </p:nvPr>
          </p:nvSpPr>
          <p:spPr bwMode="auto">
            <a:xfrm>
              <a:off x="1559985" y="2549525"/>
              <a:ext cx="2027767" cy="749300"/>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solidFill>
                    <a:srgbClr val="FFFFFF"/>
                  </a:solidFill>
                  <a:latin typeface="微软雅黑" panose="020B0503020204020204" pitchFamily="34" charset="-122"/>
                  <a:ea typeface="微软雅黑" panose="020B0503020204020204" pitchFamily="34" charset="-122"/>
                </a:rPr>
                <a:t>01</a:t>
              </a:r>
              <a:endParaRPr lang="zh-CN" altLang="en-US" sz="3200" b="1" dirty="0">
                <a:solidFill>
                  <a:srgbClr val="FFFFFF"/>
                </a:solidFill>
                <a:latin typeface="微软雅黑" panose="020B0503020204020204" pitchFamily="34" charset="-122"/>
                <a:ea typeface="微软雅黑" panose="020B0503020204020204" pitchFamily="34" charset="-122"/>
              </a:endParaRPr>
            </a:p>
          </p:txBody>
        </p:sp>
        <p:pic>
          <p:nvPicPr>
            <p:cNvPr id="31" name="MH_Other_2"/>
            <p:cNvPicPr>
              <a:picLocks/>
            </p:cNvPicPr>
            <p:nvPr>
              <p:custDataLst>
                <p:tags r:id="rId2"/>
              </p:custDataLst>
            </p:nvPr>
          </p:nvPicPr>
          <p:blipFill>
            <a:blip r:embed="rId14">
              <a:extLst>
                <a:ext uri="{28A0092B-C50C-407E-A947-70E740481C1C}">
                  <a14:useLocalDpi xmlns:a14="http://schemas.microsoft.com/office/drawing/2010/main" val="0"/>
                </a:ext>
              </a:extLst>
            </a:blip>
            <a:srcRect t="50887"/>
            <a:stretch>
              <a:fillRect/>
            </a:stretch>
          </p:blipFill>
          <p:spPr bwMode="auto">
            <a:xfrm>
              <a:off x="893233" y="2549525"/>
              <a:ext cx="3361267"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MH_Other_3"/>
            <p:cNvSpPr/>
            <p:nvPr>
              <p:custDataLst>
                <p:tags r:id="rId3"/>
              </p:custDataLst>
            </p:nvPr>
          </p:nvSpPr>
          <p:spPr bwMode="auto">
            <a:xfrm>
              <a:off x="5082118" y="2549525"/>
              <a:ext cx="2027767" cy="749300"/>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solidFill>
                    <a:srgbClr val="FFFFFF"/>
                  </a:solidFill>
                  <a:latin typeface="微软雅黑" panose="020B0503020204020204" pitchFamily="34" charset="-122"/>
                  <a:ea typeface="微软雅黑" panose="020B0503020204020204" pitchFamily="34" charset="-122"/>
                </a:rPr>
                <a:t>02</a:t>
              </a:r>
              <a:endParaRPr lang="zh-CN" altLang="en-US" sz="3200" b="1" dirty="0">
                <a:solidFill>
                  <a:srgbClr val="FFFFFF"/>
                </a:solidFill>
                <a:latin typeface="微软雅黑" panose="020B0503020204020204" pitchFamily="34" charset="-122"/>
                <a:ea typeface="微软雅黑" panose="020B0503020204020204" pitchFamily="34" charset="-122"/>
              </a:endParaRPr>
            </a:p>
          </p:txBody>
        </p:sp>
        <p:pic>
          <p:nvPicPr>
            <p:cNvPr id="34" name="MH_Other_4"/>
            <p:cNvPicPr>
              <a:picLocks/>
            </p:cNvPicPr>
            <p:nvPr>
              <p:custDataLst>
                <p:tags r:id="rId4"/>
              </p:custDataLst>
            </p:nvPr>
          </p:nvPicPr>
          <p:blipFill>
            <a:blip r:embed="rId14">
              <a:extLst>
                <a:ext uri="{28A0092B-C50C-407E-A947-70E740481C1C}">
                  <a14:useLocalDpi xmlns:a14="http://schemas.microsoft.com/office/drawing/2010/main" val="0"/>
                </a:ext>
              </a:extLst>
            </a:blip>
            <a:srcRect t="50887"/>
            <a:stretch>
              <a:fillRect/>
            </a:stretch>
          </p:blipFill>
          <p:spPr bwMode="auto">
            <a:xfrm>
              <a:off x="4415367" y="2549525"/>
              <a:ext cx="3361267"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MH_Other_5"/>
            <p:cNvSpPr/>
            <p:nvPr>
              <p:custDataLst>
                <p:tags r:id="rId5"/>
              </p:custDataLst>
            </p:nvPr>
          </p:nvSpPr>
          <p:spPr bwMode="auto">
            <a:xfrm>
              <a:off x="8604251" y="2549525"/>
              <a:ext cx="2027767" cy="749300"/>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154A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solidFill>
                    <a:srgbClr val="FFFFFF"/>
                  </a:solidFill>
                  <a:latin typeface="微软雅黑" panose="020B0503020204020204" pitchFamily="34" charset="-122"/>
                  <a:ea typeface="微软雅黑" panose="020B0503020204020204" pitchFamily="34" charset="-122"/>
                </a:rPr>
                <a:t>03</a:t>
              </a:r>
              <a:endParaRPr lang="zh-CN" altLang="en-US" sz="3200" b="1" dirty="0">
                <a:solidFill>
                  <a:srgbClr val="FFFFFF"/>
                </a:solidFill>
                <a:latin typeface="微软雅黑" panose="020B0503020204020204" pitchFamily="34" charset="-122"/>
                <a:ea typeface="微软雅黑" panose="020B0503020204020204" pitchFamily="34" charset="-122"/>
              </a:endParaRPr>
            </a:p>
          </p:txBody>
        </p:sp>
        <p:pic>
          <p:nvPicPr>
            <p:cNvPr id="36" name="MH_Other_6"/>
            <p:cNvPicPr>
              <a:picLocks/>
            </p:cNvPicPr>
            <p:nvPr>
              <p:custDataLst>
                <p:tags r:id="rId6"/>
              </p:custDataLst>
            </p:nvPr>
          </p:nvPicPr>
          <p:blipFill>
            <a:blip r:embed="rId14">
              <a:extLst>
                <a:ext uri="{28A0092B-C50C-407E-A947-70E740481C1C}">
                  <a14:useLocalDpi xmlns:a14="http://schemas.microsoft.com/office/drawing/2010/main" val="0"/>
                </a:ext>
              </a:extLst>
            </a:blip>
            <a:srcRect t="50887"/>
            <a:stretch>
              <a:fillRect/>
            </a:stretch>
          </p:blipFill>
          <p:spPr bwMode="auto">
            <a:xfrm>
              <a:off x="7937500" y="2549525"/>
              <a:ext cx="3361267"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MH_Text_1"/>
            <p:cNvSpPr/>
            <p:nvPr>
              <p:custDataLst>
                <p:tags r:id="rId7"/>
              </p:custDataLst>
            </p:nvPr>
          </p:nvSpPr>
          <p:spPr bwMode="auto">
            <a:xfrm>
              <a:off x="1140885" y="4105277"/>
              <a:ext cx="2865967" cy="1417796"/>
            </a:xfrm>
            <a:prstGeom prst="rect">
              <a:avLst/>
            </a:prstGeom>
          </p:spPr>
          <p:txBody>
            <a:bodyPr>
              <a:normAutofit/>
            </a:bodyPr>
            <a:lstStyle/>
            <a:p>
              <a:pPr marL="285750" indent="-285750" algn="just">
                <a:lnSpc>
                  <a:spcPts val="2000"/>
                </a:lnSpc>
                <a:buFont typeface="Wingdings" panose="05000000000000000000" pitchFamily="2" charset="2"/>
                <a:buChar char="p"/>
                <a:defRPr/>
              </a:pPr>
              <a:r>
                <a:rPr lang="zh-CN" altLang="en-US" sz="1600" kern="0" dirty="0">
                  <a:latin typeface="微软雅黑" panose="020B0503020204020204" pitchFamily="34" charset="-122"/>
                  <a:ea typeface="微软雅黑" panose="020B0503020204020204" pitchFamily="34" charset="-122"/>
                </a:rPr>
                <a:t>引入企业的设备、产品、技术、人员等资源成为教学的一部分</a:t>
              </a:r>
              <a:endParaRPr lang="en-US" altLang="zh-CN" sz="1600" kern="0" dirty="0">
                <a:latin typeface="微软雅黑" panose="020B0503020204020204" pitchFamily="34" charset="-122"/>
                <a:ea typeface="微软雅黑" panose="020B0503020204020204" pitchFamily="34" charset="-122"/>
              </a:endParaRPr>
            </a:p>
            <a:p>
              <a:pPr marL="285750" indent="-285750" algn="just">
                <a:lnSpc>
                  <a:spcPts val="2000"/>
                </a:lnSpc>
                <a:buFont typeface="Wingdings" panose="05000000000000000000" pitchFamily="2" charset="2"/>
                <a:buChar char="p"/>
                <a:defRPr/>
              </a:pPr>
              <a:r>
                <a:rPr lang="zh-CN" altLang="en-US" sz="1600" kern="0" dirty="0">
                  <a:latin typeface="微软雅黑" panose="020B0503020204020204" pitchFamily="34" charset="-122"/>
                  <a:ea typeface="微软雅黑" panose="020B0503020204020204" pitchFamily="34" charset="-122"/>
                </a:rPr>
                <a:t>实行工学交替、顶岗实习</a:t>
              </a:r>
              <a:endParaRPr lang="en-US" altLang="zh-CN" sz="1600" kern="0" dirty="0">
                <a:latin typeface="微软雅黑" panose="020B0503020204020204" pitchFamily="34" charset="-122"/>
                <a:ea typeface="微软雅黑" panose="020B0503020204020204" pitchFamily="34" charset="-122"/>
              </a:endParaRPr>
            </a:p>
          </p:txBody>
        </p:sp>
        <p:sp>
          <p:nvSpPr>
            <p:cNvPr id="38" name="MH_SubTitle_1"/>
            <p:cNvSpPr/>
            <p:nvPr>
              <p:custDataLst>
                <p:tags r:id="rId8"/>
              </p:custDataLst>
            </p:nvPr>
          </p:nvSpPr>
          <p:spPr bwMode="auto">
            <a:xfrm>
              <a:off x="1140885" y="3463925"/>
              <a:ext cx="2865967" cy="566738"/>
            </a:xfrm>
            <a:prstGeom prst="rect">
              <a:avLst/>
            </a:prstGeom>
          </p:spPr>
          <p:txBody>
            <a:bodyPr anchor="ctr">
              <a:normAutofit/>
            </a:bodyPr>
            <a:lstStyle/>
            <a:p>
              <a:pPr algn="ctr" eaLnBrk="1" fontAlgn="auto" hangingPunct="1">
                <a:spcBef>
                  <a:spcPts val="0"/>
                </a:spcBef>
                <a:spcAft>
                  <a:spcPts val="0"/>
                </a:spcAft>
                <a:defRPr/>
              </a:pPr>
              <a:r>
                <a:rPr lang="zh-CN" altLang="en-US" sz="2000" b="1" kern="0" dirty="0" smtClean="0">
                  <a:solidFill>
                    <a:schemeClr val="accent1">
                      <a:lumMod val="75000"/>
                    </a:schemeClr>
                  </a:solidFill>
                  <a:latin typeface="微软雅黑" panose="020B0503020204020204" pitchFamily="34" charset="-122"/>
                  <a:ea typeface="微软雅黑" panose="020B0503020204020204" pitchFamily="34" charset="-122"/>
                </a:rPr>
                <a:t>校企共同育人</a:t>
              </a:r>
              <a:endParaRPr lang="en-US" altLang="zh-CN" sz="2000" b="1"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9" name="MH_Text_2"/>
            <p:cNvSpPr/>
            <p:nvPr>
              <p:custDataLst>
                <p:tags r:id="rId9"/>
              </p:custDataLst>
            </p:nvPr>
          </p:nvSpPr>
          <p:spPr bwMode="auto">
            <a:xfrm>
              <a:off x="4663018" y="4105276"/>
              <a:ext cx="2984691" cy="1774825"/>
            </a:xfrm>
            <a:prstGeom prst="rect">
              <a:avLst/>
            </a:prstGeom>
          </p:spPr>
          <p:txBody>
            <a:bodyPr>
              <a:noAutofit/>
            </a:bodyPr>
            <a:lstStyle/>
            <a:p>
              <a:pPr marL="285750" indent="-285750" algn="just">
                <a:lnSpc>
                  <a:spcPts val="2000"/>
                </a:lnSpc>
                <a:buFont typeface="Wingdings" panose="05000000000000000000" pitchFamily="2" charset="2"/>
                <a:buChar char="p"/>
                <a:defRPr/>
              </a:pPr>
              <a:r>
                <a:rPr lang="zh-CN" altLang="en-US" sz="1600" kern="0" dirty="0" smtClean="0">
                  <a:latin typeface="微软雅黑" panose="020B0503020204020204" pitchFamily="34" charset="-122"/>
                  <a:ea typeface="微软雅黑" panose="020B0503020204020204" pitchFamily="34" charset="-122"/>
                </a:rPr>
                <a:t>联合</a:t>
              </a:r>
              <a:r>
                <a:rPr lang="zh-CN" altLang="en-US" sz="1600" kern="0" dirty="0">
                  <a:latin typeface="微软雅黑" panose="020B0503020204020204" pitchFamily="34" charset="-122"/>
                  <a:ea typeface="微软雅黑" panose="020B0503020204020204" pitchFamily="34" charset="-122"/>
                </a:rPr>
                <a:t>企业、学校建立厂（企）中校、校中厂（企）、教学</a:t>
              </a:r>
              <a:r>
                <a:rPr lang="zh-CN" altLang="en-US" sz="1600" kern="0" dirty="0" smtClean="0">
                  <a:latin typeface="微软雅黑" panose="020B0503020204020204" pitchFamily="34" charset="-122"/>
                  <a:ea typeface="微软雅黑" panose="020B0503020204020204" pitchFamily="34" charset="-122"/>
                </a:rPr>
                <a:t>工厂</a:t>
              </a:r>
              <a:endParaRPr lang="en-US" altLang="zh-CN" sz="1600" kern="0" dirty="0" smtClean="0">
                <a:latin typeface="微软雅黑" panose="020B0503020204020204" pitchFamily="34" charset="-122"/>
                <a:ea typeface="微软雅黑" panose="020B0503020204020204" pitchFamily="34" charset="-122"/>
              </a:endParaRPr>
            </a:p>
            <a:p>
              <a:pPr marL="285750" indent="-285750" algn="just">
                <a:lnSpc>
                  <a:spcPts val="2000"/>
                </a:lnSpc>
                <a:buFont typeface="Wingdings" panose="05000000000000000000" pitchFamily="2" charset="2"/>
                <a:buChar char="p"/>
                <a:defRPr/>
              </a:pPr>
              <a:r>
                <a:rPr lang="zh-CN" altLang="en-US" sz="1600" kern="0" dirty="0" smtClean="0">
                  <a:latin typeface="微软雅黑" panose="020B0503020204020204" pitchFamily="34" charset="-122"/>
                  <a:ea typeface="微软雅黑" panose="020B0503020204020204" pitchFamily="34" charset="-122"/>
                </a:rPr>
                <a:t>将</a:t>
              </a:r>
              <a:r>
                <a:rPr lang="zh-CN" altLang="en-US" sz="1600" kern="0" dirty="0">
                  <a:latin typeface="微软雅黑" panose="020B0503020204020204" pitchFamily="34" charset="-122"/>
                  <a:ea typeface="微软雅黑" panose="020B0503020204020204" pitchFamily="34" charset="-122"/>
                </a:rPr>
                <a:t>先进的教学设备、真实的企业环境与学校有机融合</a:t>
              </a:r>
              <a:endParaRPr lang="en-US" altLang="zh-CN" sz="1600" kern="0" dirty="0">
                <a:latin typeface="微软雅黑" panose="020B0503020204020204" pitchFamily="34" charset="-122"/>
                <a:ea typeface="微软雅黑" panose="020B0503020204020204" pitchFamily="34" charset="-122"/>
              </a:endParaRPr>
            </a:p>
            <a:p>
              <a:pPr marL="285750" indent="-285750" algn="just">
                <a:lnSpc>
                  <a:spcPts val="2000"/>
                </a:lnSpc>
                <a:buFont typeface="Wingdings" panose="05000000000000000000" pitchFamily="2" charset="2"/>
                <a:buChar char="p"/>
                <a:defRPr/>
              </a:pPr>
              <a:r>
                <a:rPr lang="zh-CN" altLang="en-US" sz="1600" kern="0" dirty="0">
                  <a:latin typeface="微软雅黑" panose="020B0503020204020204" pitchFamily="34" charset="-122"/>
                  <a:ea typeface="微软雅黑" panose="020B0503020204020204" pitchFamily="34" charset="-122"/>
                </a:rPr>
                <a:t>“做中学、做中教</a:t>
              </a:r>
              <a:r>
                <a:rPr lang="zh-CN" altLang="en-US" sz="1600" kern="0" dirty="0" smtClean="0">
                  <a:latin typeface="微软雅黑" panose="020B0503020204020204" pitchFamily="34" charset="-122"/>
                  <a:ea typeface="微软雅黑" panose="020B0503020204020204" pitchFamily="34" charset="-122"/>
                </a:rPr>
                <a:t>”</a:t>
              </a:r>
              <a:endParaRPr lang="zh-CN" altLang="en-US" sz="1600" kern="0" dirty="0">
                <a:latin typeface="微软雅黑" panose="020B0503020204020204" pitchFamily="34" charset="-122"/>
                <a:ea typeface="微软雅黑" panose="020B0503020204020204" pitchFamily="34" charset="-122"/>
              </a:endParaRPr>
            </a:p>
          </p:txBody>
        </p:sp>
        <p:sp>
          <p:nvSpPr>
            <p:cNvPr id="40" name="MH_SubTitle_2"/>
            <p:cNvSpPr/>
            <p:nvPr>
              <p:custDataLst>
                <p:tags r:id="rId10"/>
              </p:custDataLst>
            </p:nvPr>
          </p:nvSpPr>
          <p:spPr bwMode="auto">
            <a:xfrm>
              <a:off x="4663018" y="3463925"/>
              <a:ext cx="2865967" cy="566738"/>
            </a:xfrm>
            <a:prstGeom prst="rect">
              <a:avLst/>
            </a:prstGeom>
          </p:spPr>
          <p:txBody>
            <a:bodyPr anchor="ctr">
              <a:normAutofit/>
            </a:bodyPr>
            <a:lstStyle/>
            <a:p>
              <a:pPr algn="ctr">
                <a:defRPr/>
              </a:pPr>
              <a:r>
                <a:rPr lang="zh-CN" altLang="en-US" sz="2000" b="1" kern="0" dirty="0" smtClean="0">
                  <a:solidFill>
                    <a:srgbClr val="00B0F0"/>
                  </a:solidFill>
                  <a:latin typeface="微软雅黑" panose="020B0503020204020204" pitchFamily="34" charset="-122"/>
                  <a:ea typeface="微软雅黑" panose="020B0503020204020204" pitchFamily="34" charset="-122"/>
                </a:rPr>
                <a:t>生产性实训</a:t>
              </a:r>
              <a:endParaRPr lang="en-US" altLang="zh-CN" sz="2000" b="1" kern="0" dirty="0">
                <a:solidFill>
                  <a:srgbClr val="00B0F0"/>
                </a:solidFill>
                <a:latin typeface="微软雅黑" panose="020B0503020204020204" pitchFamily="34" charset="-122"/>
                <a:ea typeface="微软雅黑" panose="020B0503020204020204" pitchFamily="34" charset="-122"/>
              </a:endParaRPr>
            </a:p>
          </p:txBody>
        </p:sp>
        <p:sp>
          <p:nvSpPr>
            <p:cNvPr id="41" name="MH_Text_3"/>
            <p:cNvSpPr/>
            <p:nvPr>
              <p:custDataLst>
                <p:tags r:id="rId11"/>
              </p:custDataLst>
            </p:nvPr>
          </p:nvSpPr>
          <p:spPr bwMode="auto">
            <a:xfrm>
              <a:off x="8185151" y="4105276"/>
              <a:ext cx="2865967" cy="1774825"/>
            </a:xfrm>
            <a:prstGeom prst="rect">
              <a:avLst/>
            </a:prstGeom>
          </p:spPr>
          <p:txBody>
            <a:bodyPr>
              <a:normAutofit/>
            </a:bodyPr>
            <a:lstStyle/>
            <a:p>
              <a:pPr marL="285750" indent="-285750" algn="just">
                <a:lnSpc>
                  <a:spcPts val="2000"/>
                </a:lnSpc>
                <a:buFont typeface="Wingdings" panose="05000000000000000000" pitchFamily="2" charset="2"/>
                <a:buChar char="p"/>
                <a:defRPr/>
              </a:pPr>
              <a:r>
                <a:rPr lang="zh-CN" altLang="en-US" sz="1600" kern="0" dirty="0">
                  <a:latin typeface="微软雅黑" panose="020B0503020204020204" pitchFamily="34" charset="-122"/>
                  <a:ea typeface="微软雅黑" panose="020B0503020204020204" pitchFamily="34" charset="-122"/>
                </a:rPr>
                <a:t>教学过程</a:t>
              </a:r>
              <a:r>
                <a:rPr lang="zh-CN" altLang="en-US" sz="1600" kern="0" dirty="0" smtClean="0">
                  <a:latin typeface="微软雅黑" panose="020B0503020204020204" pitchFamily="34" charset="-122"/>
                  <a:ea typeface="微软雅黑" panose="020B0503020204020204" pitchFamily="34" charset="-122"/>
                </a:rPr>
                <a:t>与生产过程深度</a:t>
              </a:r>
              <a:r>
                <a:rPr lang="zh-CN" altLang="en-US" sz="1600" kern="0" dirty="0">
                  <a:latin typeface="微软雅黑" panose="020B0503020204020204" pitchFamily="34" charset="-122"/>
                  <a:ea typeface="微软雅黑" panose="020B0503020204020204" pitchFamily="34" charset="-122"/>
                </a:rPr>
                <a:t>对接</a:t>
              </a:r>
            </a:p>
            <a:p>
              <a:pPr marL="285750" indent="-285750" algn="just">
                <a:lnSpc>
                  <a:spcPts val="2000"/>
                </a:lnSpc>
                <a:buFont typeface="Wingdings" panose="05000000000000000000" pitchFamily="2" charset="2"/>
                <a:buChar char="p"/>
                <a:defRPr/>
              </a:pPr>
              <a:r>
                <a:rPr lang="zh-CN" altLang="en-US" sz="1600" kern="0" dirty="0" smtClean="0">
                  <a:latin typeface="微软雅黑" panose="020B0503020204020204" pitchFamily="34" charset="-122"/>
                  <a:ea typeface="微软雅黑" panose="020B0503020204020204" pitchFamily="34" charset="-122"/>
                </a:rPr>
                <a:t>融</a:t>
              </a:r>
              <a:r>
                <a:rPr lang="zh-CN" altLang="en-US" sz="1600" kern="0" dirty="0">
                  <a:latin typeface="微软雅黑" panose="020B0503020204020204" pitchFamily="34" charset="-122"/>
                  <a:ea typeface="微软雅黑" panose="020B0503020204020204" pitchFamily="34" charset="-122"/>
                </a:rPr>
                <a:t>教育教学、生产劳动、素质陶冶、技能提升、科技研发、经营管理和社会服务于</a:t>
              </a:r>
              <a:r>
                <a:rPr lang="zh-CN" altLang="en-US" sz="1600" kern="0" dirty="0" smtClean="0">
                  <a:latin typeface="微软雅黑" panose="020B0503020204020204" pitchFamily="34" charset="-122"/>
                  <a:ea typeface="微软雅黑" panose="020B0503020204020204" pitchFamily="34" charset="-122"/>
                </a:rPr>
                <a:t>一体</a:t>
              </a:r>
              <a:endParaRPr lang="en-US" altLang="zh-CN" sz="1600" kern="0" dirty="0" smtClean="0">
                <a:latin typeface="微软雅黑" panose="020B0503020204020204" pitchFamily="34" charset="-122"/>
                <a:ea typeface="微软雅黑" panose="020B0503020204020204" pitchFamily="34" charset="-122"/>
              </a:endParaRPr>
            </a:p>
          </p:txBody>
        </p:sp>
        <p:sp>
          <p:nvSpPr>
            <p:cNvPr id="42" name="MH_SubTitle_3"/>
            <p:cNvSpPr/>
            <p:nvPr>
              <p:custDataLst>
                <p:tags r:id="rId12"/>
              </p:custDataLst>
            </p:nvPr>
          </p:nvSpPr>
          <p:spPr bwMode="auto">
            <a:xfrm>
              <a:off x="8256401" y="3463925"/>
              <a:ext cx="2865967" cy="566738"/>
            </a:xfrm>
            <a:prstGeom prst="rect">
              <a:avLst/>
            </a:prstGeom>
          </p:spPr>
          <p:txBody>
            <a:bodyPr anchor="ctr">
              <a:normAutofit/>
            </a:bodyPr>
            <a:lstStyle/>
            <a:p>
              <a:pPr algn="ctr">
                <a:defRPr/>
              </a:pPr>
              <a:r>
                <a:rPr lang="zh-CN" altLang="en-US" sz="2000" b="1" kern="0" dirty="0" smtClean="0">
                  <a:solidFill>
                    <a:srgbClr val="154A51"/>
                  </a:solidFill>
                  <a:latin typeface="微软雅黑" panose="020B0503020204020204" pitchFamily="34" charset="-122"/>
                  <a:ea typeface="微软雅黑" panose="020B0503020204020204" pitchFamily="34" charset="-122"/>
                </a:rPr>
                <a:t>嵌入式教学</a:t>
              </a:r>
              <a:endParaRPr lang="en-US" altLang="zh-CN" sz="2000" b="1" kern="0" dirty="0">
                <a:solidFill>
                  <a:srgbClr val="154A5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1" y="404813"/>
            <a:ext cx="11610973" cy="241230"/>
            <a:chOff x="2" y="404813"/>
            <a:chExt cx="9468948" cy="241230"/>
          </a:xfrm>
        </p:grpSpPr>
        <p:grpSp>
          <p:nvGrpSpPr>
            <p:cNvPr id="44" name="组合 43"/>
            <p:cNvGrpSpPr/>
            <p:nvPr/>
          </p:nvGrpSpPr>
          <p:grpSpPr>
            <a:xfrm>
              <a:off x="2" y="404813"/>
              <a:ext cx="1768415" cy="241230"/>
              <a:chOff x="0" y="404813"/>
              <a:chExt cx="1794013" cy="241230"/>
            </a:xfrm>
          </p:grpSpPr>
          <p:cxnSp>
            <p:nvCxnSpPr>
              <p:cNvPr id="47" name="直接连接符 46"/>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p:cNvCxnSpPr/>
            <p:nvPr/>
          </p:nvCxnSpPr>
          <p:spPr>
            <a:xfrm>
              <a:off x="1768417" y="404813"/>
              <a:ext cx="7700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矩形 25"/>
          <p:cNvSpPr>
            <a:spLocks noChangeArrowheads="1"/>
          </p:cNvSpPr>
          <p:nvPr/>
        </p:nvSpPr>
        <p:spPr bwMode="auto">
          <a:xfrm>
            <a:off x="219136" y="683623"/>
            <a:ext cx="2267637"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800" b="1" dirty="0" smtClean="0">
                <a:solidFill>
                  <a:srgbClr val="C00000"/>
                </a:solidFill>
                <a:latin typeface="微软雅黑" pitchFamily="34" charset="-122"/>
                <a:ea typeface="微软雅黑" pitchFamily="34" charset="-122"/>
              </a:rPr>
              <a:t>2. </a:t>
            </a:r>
            <a:r>
              <a:rPr lang="zh-CN" altLang="en-US" sz="1800" b="1" dirty="0" smtClean="0">
                <a:solidFill>
                  <a:srgbClr val="C00000"/>
                </a:solidFill>
                <a:latin typeface="微软雅黑" pitchFamily="34" charset="-122"/>
                <a:ea typeface="微软雅黑" pitchFamily="34" charset="-122"/>
              </a:rPr>
              <a:t>园区产学融合模式</a:t>
            </a:r>
            <a:endParaRPr lang="zh-CN" altLang="en-US" sz="18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215082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15</a:t>
            </a:r>
            <a:endParaRPr lang="zh-CN" altLang="en-US" sz="1600" b="1" dirty="0"/>
          </a:p>
        </p:txBody>
      </p:sp>
      <p:grpSp>
        <p:nvGrpSpPr>
          <p:cNvPr id="2" name="组合 1"/>
          <p:cNvGrpSpPr/>
          <p:nvPr/>
        </p:nvGrpSpPr>
        <p:grpSpPr>
          <a:xfrm>
            <a:off x="886002" y="1310114"/>
            <a:ext cx="10087924" cy="2042884"/>
            <a:chOff x="900796" y="1695396"/>
            <a:chExt cx="10087924" cy="2042884"/>
          </a:xfrm>
        </p:grpSpPr>
        <p:sp>
          <p:nvSpPr>
            <p:cNvPr id="19" name="矩形 18"/>
            <p:cNvSpPr/>
            <p:nvPr/>
          </p:nvSpPr>
          <p:spPr>
            <a:xfrm>
              <a:off x="2826464" y="1695396"/>
              <a:ext cx="5909747" cy="412421"/>
            </a:xfrm>
            <a:prstGeom prst="rect">
              <a:avLst/>
            </a:prstGeom>
            <a:ln>
              <a:solidFill>
                <a:schemeClr val="tx1"/>
              </a:solidFill>
            </a:ln>
          </p:spPr>
          <p:txBody>
            <a:bodyPr wrap="square">
              <a:spAutoFit/>
            </a:bodyPr>
            <a:lstStyle/>
            <a:p>
              <a:pPr algn="ctr">
                <a:lnSpc>
                  <a:spcPct val="130000"/>
                </a:lnSpc>
              </a:pPr>
              <a:r>
                <a:rPr lang="zh-CN" altLang="en-US" sz="1600" b="1" dirty="0" smtClean="0">
                  <a:latin typeface="微软雅黑" pitchFamily="34" charset="-122"/>
                  <a:ea typeface="微软雅黑" pitchFamily="34" charset="-122"/>
                </a:rPr>
                <a:t>“</a:t>
              </a:r>
              <a:r>
                <a:rPr lang="zh-CN" altLang="en-US" sz="1600" b="1" dirty="0">
                  <a:latin typeface="微软雅黑" pitchFamily="34" charset="-122"/>
                  <a:ea typeface="微软雅黑" pitchFamily="34" charset="-122"/>
                </a:rPr>
                <a:t>互联网</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微课</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双元制”的创新培训</a:t>
              </a:r>
              <a:r>
                <a:rPr lang="zh-CN" altLang="en-US" sz="1600" b="1" dirty="0" smtClean="0">
                  <a:latin typeface="微软雅黑" pitchFamily="34" charset="-122"/>
                  <a:ea typeface="微软雅黑" pitchFamily="34" charset="-122"/>
                </a:rPr>
                <a:t>模式</a:t>
              </a:r>
              <a:endParaRPr lang="zh-CN" altLang="en-US" sz="1600" b="1" dirty="0">
                <a:latin typeface="微软雅黑" pitchFamily="34" charset="-122"/>
                <a:ea typeface="微软雅黑" pitchFamily="34" charset="-122"/>
              </a:endParaRPr>
            </a:p>
          </p:txBody>
        </p:sp>
        <p:sp>
          <p:nvSpPr>
            <p:cNvPr id="20" name="矩形 19"/>
            <p:cNvSpPr/>
            <p:nvPr/>
          </p:nvSpPr>
          <p:spPr>
            <a:xfrm>
              <a:off x="900796" y="2622280"/>
              <a:ext cx="3248121" cy="1116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00"/>
                </a:lnSpc>
              </a:pPr>
              <a:r>
                <a:rPr lang="zh-CN" altLang="en-US" sz="1600" dirty="0" smtClean="0">
                  <a:latin typeface="微软雅黑" pitchFamily="34" charset="-122"/>
                  <a:ea typeface="微软雅黑" pitchFamily="34" charset="-122"/>
                </a:rPr>
                <a:t>“云学堂”</a:t>
              </a:r>
              <a:endParaRPr lang="en-US" altLang="zh-CN" sz="1600" dirty="0" smtClean="0">
                <a:latin typeface="微软雅黑" pitchFamily="34" charset="-122"/>
                <a:ea typeface="微软雅黑" pitchFamily="34" charset="-122"/>
              </a:endParaRPr>
            </a:p>
            <a:p>
              <a:pPr algn="ctr">
                <a:lnSpc>
                  <a:spcPts val="2500"/>
                </a:lnSpc>
              </a:pPr>
              <a:r>
                <a:rPr lang="zh-CN" altLang="en-US" sz="1600" dirty="0" smtClean="0">
                  <a:latin typeface="微软雅黑" pitchFamily="34" charset="-122"/>
                  <a:ea typeface="微软雅黑" pitchFamily="34" charset="-122"/>
                </a:rPr>
                <a:t>随时随地学习</a:t>
              </a:r>
              <a:endParaRPr lang="zh-CN" altLang="en-US" sz="1600" dirty="0">
                <a:latin typeface="微软雅黑" pitchFamily="34" charset="-122"/>
                <a:ea typeface="微软雅黑" pitchFamily="34" charset="-122"/>
              </a:endParaRPr>
            </a:p>
          </p:txBody>
        </p:sp>
        <p:sp>
          <p:nvSpPr>
            <p:cNvPr id="21" name="矩形 20"/>
            <p:cNvSpPr/>
            <p:nvPr/>
          </p:nvSpPr>
          <p:spPr>
            <a:xfrm>
              <a:off x="4317262" y="2622280"/>
              <a:ext cx="3248121" cy="1116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00"/>
                </a:lnSpc>
              </a:pPr>
              <a:r>
                <a:rPr lang="zh-CN" altLang="en-US" sz="1600" dirty="0" smtClean="0">
                  <a:latin typeface="微软雅黑" pitchFamily="34" charset="-122"/>
                  <a:ea typeface="微软雅黑" pitchFamily="34" charset="-122"/>
                </a:rPr>
                <a:t>知识“碎片化”</a:t>
              </a:r>
              <a:endParaRPr lang="en-US" altLang="zh-CN" sz="1600" dirty="0" smtClean="0">
                <a:latin typeface="微软雅黑" pitchFamily="34" charset="-122"/>
                <a:ea typeface="微软雅黑" pitchFamily="34" charset="-122"/>
              </a:endParaRPr>
            </a:p>
            <a:p>
              <a:pPr algn="ctr">
                <a:lnSpc>
                  <a:spcPts val="2500"/>
                </a:lnSpc>
              </a:pPr>
              <a:r>
                <a:rPr lang="zh-CN" altLang="en-US" sz="1600" dirty="0" smtClean="0">
                  <a:latin typeface="微软雅黑" pitchFamily="34" charset="-122"/>
                  <a:ea typeface="微软雅黑" pitchFamily="34" charset="-122"/>
                </a:rPr>
                <a:t>即时性教学</a:t>
              </a:r>
              <a:endParaRPr lang="zh-CN" altLang="en-US" sz="1600" dirty="0">
                <a:latin typeface="微软雅黑" pitchFamily="34" charset="-122"/>
                <a:ea typeface="微软雅黑" pitchFamily="34" charset="-122"/>
              </a:endParaRPr>
            </a:p>
          </p:txBody>
        </p:sp>
        <p:sp>
          <p:nvSpPr>
            <p:cNvPr id="22" name="矩形 21"/>
            <p:cNvSpPr/>
            <p:nvPr/>
          </p:nvSpPr>
          <p:spPr>
            <a:xfrm>
              <a:off x="7740599" y="2622280"/>
              <a:ext cx="3248121" cy="1116000"/>
            </a:xfrm>
            <a:prstGeom prst="rect">
              <a:avLst/>
            </a:prstGeom>
            <a:solidFill>
              <a:srgbClr val="59A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00"/>
                </a:lnSpc>
              </a:pPr>
              <a:r>
                <a:rPr lang="zh-CN" altLang="en-US" sz="1600" dirty="0">
                  <a:latin typeface="微软雅黑" pitchFamily="34" charset="-122"/>
                  <a:ea typeface="微软雅黑" pitchFamily="34" charset="-122"/>
                </a:rPr>
                <a:t>学校、</a:t>
              </a:r>
              <a:r>
                <a:rPr lang="zh-CN" altLang="en-US" sz="1600" dirty="0" smtClean="0">
                  <a:latin typeface="微软雅黑" pitchFamily="34" charset="-122"/>
                  <a:ea typeface="微软雅黑" pitchFamily="34" charset="-122"/>
                </a:rPr>
                <a:t>企业双主体</a:t>
              </a:r>
              <a:endParaRPr lang="en-US" altLang="zh-CN" sz="1600" dirty="0" smtClean="0">
                <a:latin typeface="微软雅黑" pitchFamily="34" charset="-122"/>
                <a:ea typeface="微软雅黑" pitchFamily="34" charset="-122"/>
              </a:endParaRPr>
            </a:p>
            <a:p>
              <a:pPr algn="ctr">
                <a:lnSpc>
                  <a:spcPts val="2500"/>
                </a:lnSpc>
              </a:pPr>
              <a:r>
                <a:rPr lang="zh-CN" altLang="en-US" sz="1600" dirty="0" smtClean="0">
                  <a:latin typeface="微软雅黑" pitchFamily="34" charset="-122"/>
                  <a:ea typeface="微软雅黑" pitchFamily="34" charset="-122"/>
                </a:rPr>
                <a:t>学员“</a:t>
              </a:r>
              <a:r>
                <a:rPr lang="zh-CN" altLang="en-US" sz="1600" dirty="0">
                  <a:latin typeface="微软雅黑" pitchFamily="34" charset="-122"/>
                  <a:ea typeface="微软雅黑" pitchFamily="34" charset="-122"/>
                </a:rPr>
                <a:t>学历</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技能双证书</a:t>
              </a:r>
              <a:r>
                <a:rPr lang="zh-CN" altLang="en-US" sz="1600" dirty="0" smtClean="0">
                  <a:latin typeface="微软雅黑" pitchFamily="34" charset="-122"/>
                  <a:ea typeface="微软雅黑" pitchFamily="34" charset="-122"/>
                </a:rPr>
                <a:t>”双证书</a:t>
              </a:r>
              <a:endParaRPr lang="zh-CN" altLang="en-US" sz="1600" dirty="0">
                <a:latin typeface="微软雅黑" pitchFamily="34" charset="-122"/>
                <a:ea typeface="微软雅黑" pitchFamily="34" charset="-122"/>
              </a:endParaRPr>
            </a:p>
          </p:txBody>
        </p:sp>
        <p:sp>
          <p:nvSpPr>
            <p:cNvPr id="23" name="TextBox 25"/>
            <p:cNvSpPr txBox="1"/>
            <p:nvPr/>
          </p:nvSpPr>
          <p:spPr>
            <a:xfrm>
              <a:off x="1962716" y="2194107"/>
              <a:ext cx="1124279" cy="359070"/>
            </a:xfrm>
            <a:prstGeom prst="rect">
              <a:avLst/>
            </a:prstGeom>
            <a:noFill/>
          </p:spPr>
          <p:txBody>
            <a:bodyPr wrap="square" lIns="103693" tIns="51846" rIns="103693" bIns="51846" rtlCol="0">
              <a:spAutoFit/>
            </a:bodyPr>
            <a:lstStyle/>
            <a:p>
              <a:r>
                <a:rPr lang="zh-CN" altLang="en-US" b="1" dirty="0">
                  <a:solidFill>
                    <a:schemeClr val="accent2"/>
                  </a:solidFill>
                  <a:latin typeface="微软雅黑" panose="020B0503020204020204" pitchFamily="34" charset="-122"/>
                  <a:ea typeface="微软雅黑" panose="020B0503020204020204" pitchFamily="34" charset="-122"/>
                </a:rPr>
                <a:t>互联网</a:t>
              </a:r>
              <a:r>
                <a:rPr lang="en-US" altLang="zh-CN" b="1" dirty="0">
                  <a:solidFill>
                    <a:schemeClr val="accent2"/>
                  </a:solidFill>
                  <a:latin typeface="微软雅黑" panose="020B0503020204020204" pitchFamily="34" charset="-122"/>
                  <a:ea typeface="微软雅黑" panose="020B0503020204020204" pitchFamily="34" charset="-122"/>
                </a:rPr>
                <a:t>+</a:t>
              </a:r>
            </a:p>
          </p:txBody>
        </p:sp>
        <p:sp>
          <p:nvSpPr>
            <p:cNvPr id="24" name="等腰三角形 23"/>
            <p:cNvSpPr/>
            <p:nvPr/>
          </p:nvSpPr>
          <p:spPr>
            <a:xfrm rot="5400000">
              <a:off x="1739790" y="2261831"/>
              <a:ext cx="239439" cy="20641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5"/>
            <p:cNvSpPr txBox="1"/>
            <p:nvPr/>
          </p:nvSpPr>
          <p:spPr>
            <a:xfrm>
              <a:off x="5625570" y="2210007"/>
              <a:ext cx="1124279" cy="381704"/>
            </a:xfrm>
            <a:prstGeom prst="rect">
              <a:avLst/>
            </a:prstGeom>
            <a:noFill/>
          </p:spPr>
          <p:txBody>
            <a:bodyPr wrap="square" lIns="103693" tIns="51846" rIns="103693" bIns="51846" rtlCol="0">
              <a:spAutoFit/>
            </a:bodyPr>
            <a:lstStyle/>
            <a:p>
              <a:r>
                <a:rPr lang="zh-CN" altLang="en-US" b="1" dirty="0" smtClean="0">
                  <a:solidFill>
                    <a:schemeClr val="accent2"/>
                  </a:solidFill>
                  <a:latin typeface="微软雅黑" panose="020B0503020204020204" pitchFamily="34" charset="-122"/>
                  <a:ea typeface="微软雅黑" panose="020B0503020204020204" pitchFamily="34" charset="-122"/>
                </a:rPr>
                <a:t>微课</a:t>
              </a:r>
              <a:endParaRPr lang="en-US" altLang="zh-CN" b="1" dirty="0">
                <a:solidFill>
                  <a:schemeClr val="accent2"/>
                </a:solidFill>
                <a:latin typeface="微软雅黑" panose="020B0503020204020204" pitchFamily="34" charset="-122"/>
                <a:ea typeface="微软雅黑" panose="020B0503020204020204" pitchFamily="34" charset="-122"/>
              </a:endParaRPr>
            </a:p>
          </p:txBody>
        </p:sp>
        <p:sp>
          <p:nvSpPr>
            <p:cNvPr id="31" name="等腰三角形 30"/>
            <p:cNvSpPr/>
            <p:nvPr/>
          </p:nvSpPr>
          <p:spPr>
            <a:xfrm rot="5400000">
              <a:off x="5402644" y="2277731"/>
              <a:ext cx="239439" cy="20641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25"/>
            <p:cNvSpPr txBox="1"/>
            <p:nvPr/>
          </p:nvSpPr>
          <p:spPr>
            <a:xfrm>
              <a:off x="9146693" y="2204374"/>
              <a:ext cx="1124279" cy="381704"/>
            </a:xfrm>
            <a:prstGeom prst="rect">
              <a:avLst/>
            </a:prstGeom>
            <a:noFill/>
          </p:spPr>
          <p:txBody>
            <a:bodyPr wrap="square" lIns="103693" tIns="51846" rIns="103693" bIns="51846" rtlCol="0">
              <a:spAutoFit/>
            </a:bodyPr>
            <a:lstStyle/>
            <a:p>
              <a:r>
                <a:rPr lang="zh-CN" altLang="en-US" b="1" dirty="0" smtClean="0">
                  <a:solidFill>
                    <a:schemeClr val="accent2"/>
                  </a:solidFill>
                  <a:latin typeface="微软雅黑" panose="020B0503020204020204" pitchFamily="34" charset="-122"/>
                  <a:ea typeface="微软雅黑" panose="020B0503020204020204" pitchFamily="34" charset="-122"/>
                </a:rPr>
                <a:t>双元制</a:t>
              </a:r>
              <a:endParaRPr lang="en-US" altLang="zh-CN" b="1" dirty="0">
                <a:solidFill>
                  <a:schemeClr val="accent2"/>
                </a:solidFill>
                <a:latin typeface="微软雅黑" panose="020B0503020204020204" pitchFamily="34" charset="-122"/>
                <a:ea typeface="微软雅黑" panose="020B0503020204020204" pitchFamily="34" charset="-122"/>
              </a:endParaRPr>
            </a:p>
          </p:txBody>
        </p:sp>
        <p:sp>
          <p:nvSpPr>
            <p:cNvPr id="34" name="等腰三角形 33"/>
            <p:cNvSpPr/>
            <p:nvPr/>
          </p:nvSpPr>
          <p:spPr>
            <a:xfrm rot="5400000">
              <a:off x="8923767" y="2272098"/>
              <a:ext cx="239439" cy="20641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1347258" y="3831789"/>
            <a:ext cx="8494157" cy="2294416"/>
            <a:chOff x="1362052" y="4252240"/>
            <a:chExt cx="8494157" cy="2294416"/>
          </a:xfrm>
        </p:grpSpPr>
        <p:sp>
          <p:nvSpPr>
            <p:cNvPr id="35" name="矩形 34"/>
            <p:cNvSpPr/>
            <p:nvPr/>
          </p:nvSpPr>
          <p:spPr>
            <a:xfrm>
              <a:off x="2793855" y="4252240"/>
              <a:ext cx="5969170" cy="418191"/>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lnSpc>
                  <a:spcPct val="150000"/>
                </a:lnSpc>
              </a:pPr>
              <a:r>
                <a:rPr lang="zh-CN" altLang="zh-CN" sz="1600" b="1" dirty="0">
                  <a:solidFill>
                    <a:schemeClr val="tx1"/>
                  </a:solidFill>
                  <a:latin typeface="微软雅黑" panose="020B0503020204020204" pitchFamily="34" charset="-122"/>
                  <a:ea typeface="微软雅黑" panose="020B0503020204020204" pitchFamily="34" charset="-122"/>
                </a:rPr>
                <a:t>“线上</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zh-CN" sz="1600" b="1" dirty="0">
                  <a:solidFill>
                    <a:schemeClr val="tx1"/>
                  </a:solidFill>
                  <a:latin typeface="微软雅黑" panose="020B0503020204020204" pitchFamily="34" charset="-122"/>
                  <a:ea typeface="微软雅黑" panose="020B0503020204020204" pitchFamily="34" charset="-122"/>
                </a:rPr>
                <a:t>线下”职业教育综合培训</a:t>
              </a:r>
              <a:r>
                <a:rPr lang="zh-CN" altLang="zh-CN" sz="1600" b="1" dirty="0" smtClean="0">
                  <a:solidFill>
                    <a:schemeClr val="tx1"/>
                  </a:solidFill>
                  <a:latin typeface="微软雅黑" panose="020B0503020204020204" pitchFamily="34" charset="-122"/>
                  <a:ea typeface="微软雅黑" panose="020B0503020204020204" pitchFamily="34" charset="-122"/>
                </a:rPr>
                <a:t>体系</a:t>
              </a:r>
              <a:endParaRPr lang="en-US" altLang="zh-CN" sz="1600" b="1" dirty="0" smtClean="0">
                <a:solidFill>
                  <a:schemeClr val="tx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62052" y="4654525"/>
              <a:ext cx="8494157" cy="1892131"/>
              <a:chOff x="210897" y="2614723"/>
              <a:chExt cx="8494157" cy="1892131"/>
            </a:xfrm>
          </p:grpSpPr>
          <p:sp>
            <p:nvSpPr>
              <p:cNvPr id="37" name="TextBox 36"/>
              <p:cNvSpPr txBox="1"/>
              <p:nvPr/>
            </p:nvSpPr>
            <p:spPr>
              <a:xfrm>
                <a:off x="1588136" y="2863275"/>
                <a:ext cx="1080120" cy="746358"/>
              </a:xfrm>
              <a:prstGeom prst="rect">
                <a:avLst/>
              </a:prstGeom>
              <a:noFill/>
            </p:spPr>
            <p:txBody>
              <a:bodyPr wrap="square" rtlCol="0">
                <a:spAutoFit/>
              </a:bodyPr>
              <a:lstStyle/>
              <a:p>
                <a:pPr algn="ctr">
                  <a:lnSpc>
                    <a:spcPts val="1700"/>
                  </a:lnSpc>
                </a:pPr>
                <a:r>
                  <a:rPr lang="zh-CN" altLang="en-US" sz="1300" b="1" dirty="0">
                    <a:solidFill>
                      <a:prstClr val="black">
                        <a:lumMod val="75000"/>
                        <a:lumOff val="25000"/>
                      </a:prstClr>
                    </a:solidFill>
                    <a:latin typeface="微软雅黑" panose="020B0503020204020204" pitchFamily="34" charset="-122"/>
                    <a:ea typeface="微软雅黑" panose="020B0503020204020204" pitchFamily="34" charset="-122"/>
                  </a:rPr>
                  <a:t>线上</a:t>
                </a:r>
                <a:endParaRPr lang="en-US" altLang="zh-CN" sz="1300" b="1" dirty="0">
                  <a:solidFill>
                    <a:prstClr val="black">
                      <a:lumMod val="75000"/>
                      <a:lumOff val="25000"/>
                    </a:prstClr>
                  </a:solidFill>
                  <a:latin typeface="微软雅黑" panose="020B0503020204020204" pitchFamily="34" charset="-122"/>
                  <a:ea typeface="微软雅黑" panose="020B0503020204020204" pitchFamily="34" charset="-122"/>
                </a:endParaRPr>
              </a:p>
              <a:p>
                <a:pPr algn="ctr">
                  <a:lnSpc>
                    <a:spcPts val="1700"/>
                  </a:lnSpc>
                </a:pPr>
                <a:r>
                  <a:rPr lang="zh-CN" altLang="en-US" sz="1300" b="1" dirty="0">
                    <a:solidFill>
                      <a:prstClr val="black">
                        <a:lumMod val="75000"/>
                        <a:lumOff val="25000"/>
                      </a:prstClr>
                    </a:solidFill>
                    <a:latin typeface="微软雅黑" panose="020B0503020204020204" pitchFamily="34" charset="-122"/>
                    <a:ea typeface="微软雅黑" panose="020B0503020204020204" pitchFamily="34" charset="-122"/>
                  </a:rPr>
                  <a:t>“赛名师”</a:t>
                </a:r>
                <a:endParaRPr lang="en-US" altLang="zh-CN" sz="1300" b="1" dirty="0">
                  <a:solidFill>
                    <a:prstClr val="black">
                      <a:lumMod val="75000"/>
                      <a:lumOff val="25000"/>
                    </a:prstClr>
                  </a:solidFill>
                  <a:latin typeface="微软雅黑" panose="020B0503020204020204" pitchFamily="34" charset="-122"/>
                  <a:ea typeface="微软雅黑" panose="020B0503020204020204" pitchFamily="34" charset="-122"/>
                </a:endParaRPr>
              </a:p>
              <a:p>
                <a:pPr algn="ctr">
                  <a:lnSpc>
                    <a:spcPts val="1700"/>
                  </a:lnSpc>
                </a:pPr>
                <a:r>
                  <a:rPr lang="zh-CN" altLang="en-US" sz="1300" b="1" dirty="0">
                    <a:solidFill>
                      <a:prstClr val="black">
                        <a:lumMod val="75000"/>
                        <a:lumOff val="25000"/>
                      </a:prstClr>
                    </a:solidFill>
                    <a:latin typeface="微软雅黑" panose="020B0503020204020204" pitchFamily="34" charset="-122"/>
                    <a:ea typeface="微软雅黑" panose="020B0503020204020204" pitchFamily="34" charset="-122"/>
                  </a:rPr>
                  <a:t>视频课程</a:t>
                </a:r>
              </a:p>
            </p:txBody>
          </p:sp>
          <p:sp>
            <p:nvSpPr>
              <p:cNvPr id="38" name="TextBox 37"/>
              <p:cNvSpPr txBox="1"/>
              <p:nvPr/>
            </p:nvSpPr>
            <p:spPr>
              <a:xfrm>
                <a:off x="6399429" y="2871741"/>
                <a:ext cx="1080120" cy="746358"/>
              </a:xfrm>
              <a:prstGeom prst="rect">
                <a:avLst/>
              </a:prstGeom>
              <a:noFill/>
            </p:spPr>
            <p:txBody>
              <a:bodyPr wrap="square" rtlCol="0">
                <a:spAutoFit/>
              </a:bodyPr>
              <a:lstStyle>
                <a:defPPr>
                  <a:defRPr lang="zh-CN"/>
                </a:defPPr>
                <a:lvl1pPr algn="ctr">
                  <a:lnSpc>
                    <a:spcPts val="1700"/>
                  </a:lnSpc>
                  <a:defRPr sz="13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prstClr val="black">
                        <a:lumMod val="75000"/>
                        <a:lumOff val="25000"/>
                      </a:prstClr>
                    </a:solidFill>
                  </a:rPr>
                  <a:t>线下</a:t>
                </a:r>
                <a:endParaRPr lang="en-US" altLang="zh-CN" dirty="0">
                  <a:solidFill>
                    <a:prstClr val="black">
                      <a:lumMod val="75000"/>
                      <a:lumOff val="25000"/>
                    </a:prstClr>
                  </a:solidFill>
                </a:endParaRPr>
              </a:p>
              <a:p>
                <a:r>
                  <a:rPr lang="zh-CN" altLang="en-US" dirty="0">
                    <a:solidFill>
                      <a:prstClr val="black">
                        <a:lumMod val="75000"/>
                        <a:lumOff val="25000"/>
                      </a:prstClr>
                    </a:solidFill>
                  </a:rPr>
                  <a:t>能工巧匠</a:t>
                </a:r>
                <a:endParaRPr lang="en-US" altLang="zh-CN" dirty="0">
                  <a:solidFill>
                    <a:prstClr val="black">
                      <a:lumMod val="75000"/>
                      <a:lumOff val="25000"/>
                    </a:prstClr>
                  </a:solidFill>
                </a:endParaRPr>
              </a:p>
              <a:p>
                <a:r>
                  <a:rPr lang="en-US" altLang="zh-CN" dirty="0">
                    <a:solidFill>
                      <a:prstClr val="black">
                        <a:lumMod val="75000"/>
                        <a:lumOff val="25000"/>
                      </a:prstClr>
                    </a:solidFill>
                  </a:rPr>
                  <a:t>+</a:t>
                </a:r>
                <a:r>
                  <a:rPr lang="zh-CN" altLang="en-US" dirty="0">
                    <a:solidFill>
                      <a:prstClr val="black">
                        <a:lumMod val="75000"/>
                        <a:lumOff val="25000"/>
                      </a:prstClr>
                    </a:solidFill>
                  </a:rPr>
                  <a:t>辅导师</a:t>
                </a:r>
              </a:p>
            </p:txBody>
          </p:sp>
          <p:sp>
            <p:nvSpPr>
              <p:cNvPr id="39" name="TextBox 38"/>
              <p:cNvSpPr txBox="1"/>
              <p:nvPr/>
            </p:nvSpPr>
            <p:spPr>
              <a:xfrm>
                <a:off x="4064852" y="2614723"/>
                <a:ext cx="852893" cy="1446550"/>
              </a:xfrm>
              <a:prstGeom prst="rect">
                <a:avLst/>
              </a:prstGeom>
              <a:noFill/>
            </p:spPr>
            <p:txBody>
              <a:bodyPr wrap="square" rtlCol="0">
                <a:spAutoFit/>
              </a:bodyPr>
              <a:lstStyle/>
              <a:p>
                <a:r>
                  <a:rPr lang="en-US" altLang="zh-CN" sz="8800" b="1" dirty="0">
                    <a:solidFill>
                      <a:srgbClr val="0070C0"/>
                    </a:solidFill>
                    <a:latin typeface="微软雅黑" panose="020B0503020204020204" pitchFamily="34" charset="-122"/>
                    <a:ea typeface="微软雅黑" panose="020B0503020204020204" pitchFamily="34" charset="-122"/>
                  </a:rPr>
                  <a:t>2</a:t>
                </a:r>
                <a:endParaRPr lang="zh-CN" altLang="en-US" sz="8800" b="1" dirty="0">
                  <a:solidFill>
                    <a:srgbClr val="0070C0"/>
                  </a:solidFill>
                  <a:latin typeface="微软雅黑" panose="020B0503020204020204" pitchFamily="34" charset="-122"/>
                  <a:ea typeface="微软雅黑" panose="020B0503020204020204" pitchFamily="34" charset="-122"/>
                </a:endParaRPr>
              </a:p>
            </p:txBody>
          </p:sp>
          <p:sp>
            <p:nvSpPr>
              <p:cNvPr id="40" name="同心圆 39"/>
              <p:cNvSpPr/>
              <p:nvPr/>
            </p:nvSpPr>
            <p:spPr>
              <a:xfrm>
                <a:off x="1537904" y="2662380"/>
                <a:ext cx="1142075" cy="1142075"/>
              </a:xfrm>
              <a:prstGeom prst="donut">
                <a:avLst>
                  <a:gd name="adj" fmla="val 975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41" name="矩形 40"/>
              <p:cNvSpPr/>
              <p:nvPr/>
            </p:nvSpPr>
            <p:spPr>
              <a:xfrm>
                <a:off x="210897" y="3854368"/>
                <a:ext cx="2863605" cy="652486"/>
              </a:xfrm>
              <a:prstGeom prst="rect">
                <a:avLst/>
              </a:prstGeom>
              <a:ln>
                <a:solidFill>
                  <a:srgbClr val="0070C0"/>
                </a:solidFill>
                <a:prstDash val="sysDash"/>
              </a:ln>
            </p:spPr>
            <p:txBody>
              <a:bodyPr wrap="square">
                <a:spAutoFit/>
              </a:bodyPr>
              <a:lstStyle/>
              <a:p>
                <a:pPr marL="274955" indent="-274955">
                  <a:lnSpc>
                    <a:spcPct val="130000"/>
                  </a:lnSpc>
                  <a:buFont typeface="Wingdings" panose="05000000000000000000" pitchFamily="2" charset="2"/>
                  <a:buChar char="Ø"/>
                </a:pPr>
                <a:r>
                  <a:rPr lang="zh-CN" altLang="zh-CN" sz="1400" dirty="0">
                    <a:latin typeface="微软雅黑" panose="020B0503020204020204" pitchFamily="34" charset="-122"/>
                    <a:ea typeface="微软雅黑" panose="020B0503020204020204" pitchFamily="34" charset="-122"/>
                  </a:rPr>
                  <a:t>聚集各领域优质</a:t>
                </a:r>
                <a:r>
                  <a:rPr lang="zh-CN" altLang="zh-CN" sz="1400" dirty="0" smtClean="0">
                    <a:latin typeface="微软雅黑" panose="020B0503020204020204" pitchFamily="34" charset="-122"/>
                    <a:ea typeface="微软雅黑" panose="020B0503020204020204" pitchFamily="34" charset="-122"/>
                  </a:rPr>
                  <a:t>师资</a:t>
                </a:r>
                <a:endParaRPr lang="en-US" altLang="zh-CN" sz="1400" dirty="0" smtClean="0">
                  <a:latin typeface="微软雅黑" panose="020B0503020204020204" pitchFamily="34" charset="-122"/>
                  <a:ea typeface="微软雅黑" panose="020B0503020204020204" pitchFamily="34" charset="-122"/>
                </a:endParaRPr>
              </a:p>
              <a:p>
                <a:pPr marL="274955" indent="-274955">
                  <a:lnSpc>
                    <a:spcPct val="130000"/>
                  </a:lnSpc>
                  <a:buFont typeface="Wingdings" panose="05000000000000000000" pitchFamily="2" charset="2"/>
                  <a:buChar char="Ø"/>
                </a:pPr>
                <a:r>
                  <a:rPr lang="zh-CN" altLang="zh-CN" sz="1400" dirty="0" smtClean="0">
                    <a:latin typeface="微软雅黑" panose="020B0503020204020204" pitchFamily="34" charset="-122"/>
                    <a:ea typeface="微软雅黑" panose="020B0503020204020204" pitchFamily="34" charset="-122"/>
                  </a:rPr>
                  <a:t>远程</a:t>
                </a:r>
                <a:r>
                  <a:rPr lang="zh-CN" altLang="zh-CN" sz="1400" dirty="0">
                    <a:latin typeface="微软雅黑" panose="020B0503020204020204" pitchFamily="34" charset="-122"/>
                    <a:ea typeface="微软雅黑" panose="020B0503020204020204" pitchFamily="34" charset="-122"/>
                  </a:rPr>
                  <a:t>在线授课及录制课程视频</a:t>
                </a:r>
                <a:endParaRPr lang="zh-CN" altLang="en-US" sz="1400" dirty="0">
                  <a:latin typeface="微软雅黑" panose="020B0503020204020204" pitchFamily="34" charset="-122"/>
                  <a:ea typeface="微软雅黑" panose="020B0503020204020204" pitchFamily="34" charset="-122"/>
                </a:endParaRPr>
              </a:p>
            </p:txBody>
          </p:sp>
          <p:sp>
            <p:nvSpPr>
              <p:cNvPr id="42" name="矩形 41"/>
              <p:cNvSpPr/>
              <p:nvPr/>
            </p:nvSpPr>
            <p:spPr>
              <a:xfrm>
                <a:off x="3166107" y="3848833"/>
                <a:ext cx="2811545" cy="652486"/>
              </a:xfrm>
              <a:prstGeom prst="rect">
                <a:avLst/>
              </a:prstGeom>
              <a:ln>
                <a:solidFill>
                  <a:srgbClr val="0070C0"/>
                </a:solidFill>
                <a:prstDash val="sysDash"/>
              </a:ln>
            </p:spPr>
            <p:txBody>
              <a:bodyPr wrap="square">
                <a:spAutoFit/>
              </a:bodyPr>
              <a:lstStyle/>
              <a:p>
                <a:pPr marL="274955" indent="-274955">
                  <a:lnSpc>
                    <a:spcPct val="13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国泰安职业教育</a:t>
                </a:r>
                <a:r>
                  <a:rPr lang="en-US" altLang="zh-CN" sz="1400" dirty="0">
                    <a:latin typeface="微软雅黑" panose="020B0503020204020204" pitchFamily="34" charset="-122"/>
                    <a:ea typeface="微软雅黑" panose="020B0503020204020204" pitchFamily="34" charset="-122"/>
                  </a:rPr>
                  <a:t>MOOC</a:t>
                </a:r>
                <a:r>
                  <a:rPr lang="zh-CN" altLang="en-US" sz="1400" dirty="0">
                    <a:latin typeface="微软雅黑" panose="020B0503020204020204" pitchFamily="34" charset="-122"/>
                    <a:ea typeface="微软雅黑" panose="020B0503020204020204" pitchFamily="34" charset="-122"/>
                  </a:rPr>
                  <a:t>平台</a:t>
                </a:r>
              </a:p>
              <a:p>
                <a:pPr marL="274955" indent="-274955">
                  <a:lnSpc>
                    <a:spcPct val="130000"/>
                  </a:lnSpc>
                  <a:buFont typeface="Wingdings" panose="05000000000000000000" pitchFamily="2" charset="2"/>
                  <a:buChar char="Ø"/>
                </a:pPr>
                <a:r>
                  <a:rPr lang="zh-CN" altLang="en-US" sz="1400" dirty="0" smtClean="0">
                    <a:latin typeface="微软雅黑" panose="020B0503020204020204" pitchFamily="34" charset="-122"/>
                    <a:ea typeface="微软雅黑" panose="020B0503020204020204" pitchFamily="34" charset="-122"/>
                  </a:rPr>
                  <a:t>线</a:t>
                </a:r>
                <a:r>
                  <a:rPr lang="zh-CN" altLang="en-US" sz="1400" dirty="0">
                    <a:latin typeface="微软雅黑" panose="020B0503020204020204" pitchFamily="34" charset="-122"/>
                    <a:ea typeface="微软雅黑" panose="020B0503020204020204" pitchFamily="34" charset="-122"/>
                  </a:rPr>
                  <a:t>下授课辅导、实地操作训练</a:t>
                </a:r>
              </a:p>
            </p:txBody>
          </p:sp>
          <p:sp>
            <p:nvSpPr>
              <p:cNvPr id="43" name="矩形 42"/>
              <p:cNvSpPr/>
              <p:nvPr/>
            </p:nvSpPr>
            <p:spPr>
              <a:xfrm>
                <a:off x="6045474" y="3848833"/>
                <a:ext cx="2659580" cy="625171"/>
              </a:xfrm>
              <a:prstGeom prst="rect">
                <a:avLst/>
              </a:prstGeom>
              <a:ln>
                <a:solidFill>
                  <a:srgbClr val="0070C0"/>
                </a:solidFill>
                <a:prstDash val="sysDash"/>
              </a:ln>
            </p:spPr>
            <p:txBody>
              <a:bodyPr wrap="square">
                <a:spAutoFit/>
              </a:bodyPr>
              <a:lstStyle/>
              <a:p>
                <a:pPr marL="274955" indent="-274955">
                  <a:lnSpc>
                    <a:spcPct val="130000"/>
                  </a:lnSpc>
                  <a:buFont typeface="Wingdings" panose="05000000000000000000" pitchFamily="2" charset="2"/>
                  <a:buChar char="Ø"/>
                </a:pPr>
                <a:r>
                  <a:rPr lang="zh-CN" altLang="en-US" sz="1400" dirty="0" smtClean="0">
                    <a:latin typeface="微软雅黑" panose="020B0503020204020204" pitchFamily="34" charset="-122"/>
                    <a:ea typeface="微软雅黑" panose="020B0503020204020204" pitchFamily="34" charset="-122"/>
                  </a:rPr>
                  <a:t>企业能工巧匠线下学习指导</a:t>
                </a:r>
                <a:endParaRPr lang="en-US" altLang="zh-CN" sz="1400" dirty="0" smtClean="0">
                  <a:latin typeface="微软雅黑" panose="020B0503020204020204" pitchFamily="34" charset="-122"/>
                  <a:ea typeface="微软雅黑" panose="020B0503020204020204" pitchFamily="34" charset="-122"/>
                </a:endParaRPr>
              </a:p>
              <a:p>
                <a:pPr marL="274955" indent="-274955">
                  <a:lnSpc>
                    <a:spcPct val="130000"/>
                  </a:lnSpc>
                  <a:buFont typeface="Wingdings" panose="05000000000000000000" pitchFamily="2" charset="2"/>
                  <a:buChar char="Ø"/>
                </a:pPr>
                <a:r>
                  <a:rPr lang="zh-CN" altLang="en-US" sz="1400" dirty="0" smtClean="0">
                    <a:latin typeface="微软雅黑" panose="020B0503020204020204" pitchFamily="34" charset="-122"/>
                    <a:ea typeface="微软雅黑" panose="020B0503020204020204" pitchFamily="34" charset="-122"/>
                  </a:rPr>
                  <a:t>企业</a:t>
                </a:r>
                <a:r>
                  <a:rPr lang="zh-CN" altLang="en-US" sz="1400" dirty="0">
                    <a:latin typeface="微软雅黑" panose="020B0503020204020204" pitchFamily="34" charset="-122"/>
                    <a:ea typeface="微软雅黑" panose="020B0503020204020204" pitchFamily="34" charset="-122"/>
                  </a:rPr>
                  <a:t>优秀</a:t>
                </a:r>
                <a:r>
                  <a:rPr lang="zh-CN" altLang="en-US" sz="1400" dirty="0" smtClean="0">
                    <a:latin typeface="微软雅黑" panose="020B0503020204020204" pitchFamily="34" charset="-122"/>
                    <a:ea typeface="微软雅黑" panose="020B0503020204020204" pitchFamily="34" charset="-122"/>
                  </a:rPr>
                  <a:t>师傅线下培训辅导</a:t>
                </a:r>
                <a:endParaRPr lang="zh-CN" altLang="en-US" sz="1400" dirty="0">
                  <a:latin typeface="微软雅黑" panose="020B0503020204020204" pitchFamily="34" charset="-122"/>
                  <a:ea typeface="微软雅黑" panose="020B0503020204020204" pitchFamily="34" charset="-122"/>
                </a:endParaRPr>
              </a:p>
            </p:txBody>
          </p:sp>
          <p:sp>
            <p:nvSpPr>
              <p:cNvPr id="44" name="同心圆 43"/>
              <p:cNvSpPr/>
              <p:nvPr/>
            </p:nvSpPr>
            <p:spPr>
              <a:xfrm>
                <a:off x="6360920" y="2662380"/>
                <a:ext cx="1142075" cy="1142075"/>
              </a:xfrm>
              <a:prstGeom prst="donut">
                <a:avLst>
                  <a:gd name="adj" fmla="val 975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a typeface="微软雅黑" panose="020B0503020204020204" pitchFamily="34" charset="-122"/>
                </a:endParaRPr>
              </a:p>
            </p:txBody>
          </p:sp>
        </p:grpSp>
      </p:grpSp>
      <p:grpSp>
        <p:nvGrpSpPr>
          <p:cNvPr id="51" name="组合 50"/>
          <p:cNvGrpSpPr/>
          <p:nvPr/>
        </p:nvGrpSpPr>
        <p:grpSpPr>
          <a:xfrm>
            <a:off x="2" y="404813"/>
            <a:ext cx="11639548" cy="241230"/>
            <a:chOff x="2" y="404813"/>
            <a:chExt cx="9468948" cy="241230"/>
          </a:xfrm>
        </p:grpSpPr>
        <p:grpSp>
          <p:nvGrpSpPr>
            <p:cNvPr id="52" name="组合 51"/>
            <p:cNvGrpSpPr/>
            <p:nvPr/>
          </p:nvGrpSpPr>
          <p:grpSpPr>
            <a:xfrm>
              <a:off x="2" y="404813"/>
              <a:ext cx="1768415" cy="241230"/>
              <a:chOff x="0" y="404813"/>
              <a:chExt cx="1794013" cy="241230"/>
            </a:xfrm>
          </p:grpSpPr>
          <p:cxnSp>
            <p:nvCxnSpPr>
              <p:cNvPr id="54" name="直接连接符 53"/>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53" name="直接连接符 52"/>
            <p:cNvCxnSpPr/>
            <p:nvPr/>
          </p:nvCxnSpPr>
          <p:spPr>
            <a:xfrm>
              <a:off x="1768417" y="404813"/>
              <a:ext cx="7700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矩形 25"/>
          <p:cNvSpPr>
            <a:spLocks noChangeArrowheads="1"/>
          </p:cNvSpPr>
          <p:nvPr/>
        </p:nvSpPr>
        <p:spPr bwMode="auto">
          <a:xfrm>
            <a:off x="219136" y="683623"/>
            <a:ext cx="2729302"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800" b="1" dirty="0" smtClean="0">
                <a:solidFill>
                  <a:srgbClr val="C00000"/>
                </a:solidFill>
                <a:latin typeface="微软雅黑" pitchFamily="34" charset="-122"/>
                <a:ea typeface="微软雅黑" pitchFamily="34" charset="-122"/>
              </a:rPr>
              <a:t>3. </a:t>
            </a:r>
            <a:r>
              <a:rPr lang="zh-CN" altLang="en-US" sz="1800" b="1" dirty="0" smtClean="0">
                <a:solidFill>
                  <a:srgbClr val="C00000"/>
                </a:solidFill>
                <a:latin typeface="微软雅黑" pitchFamily="34" charset="-122"/>
                <a:ea typeface="微软雅黑" pitchFamily="34" charset="-122"/>
              </a:rPr>
              <a:t>园区综合培训体系建设</a:t>
            </a:r>
            <a:endParaRPr lang="zh-CN" altLang="en-US" sz="18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98033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16</a:t>
            </a:r>
            <a:endParaRPr lang="zh-CN" altLang="en-US" sz="1600" b="1" dirty="0"/>
          </a:p>
        </p:txBody>
      </p:sp>
      <p:sp>
        <p:nvSpPr>
          <p:cNvPr id="2" name="矩形 1"/>
          <p:cNvSpPr/>
          <p:nvPr/>
        </p:nvSpPr>
        <p:spPr>
          <a:xfrm>
            <a:off x="620462" y="2095482"/>
            <a:ext cx="4286426" cy="383181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nSpc>
                <a:spcPct val="150000"/>
              </a:lnSpc>
              <a:buFont typeface="Wingdings" panose="05000000000000000000" pitchFamily="2" charset="2"/>
              <a:buChar char="n"/>
            </a:pPr>
            <a:r>
              <a:rPr lang="zh-CN" altLang="en-US" smtClean="0">
                <a:latin typeface="微软雅黑" panose="020B0503020204020204" pitchFamily="34" charset="-122"/>
                <a:ea typeface="微软雅黑" panose="020B0503020204020204" pitchFamily="34" charset="-122"/>
              </a:rPr>
              <a:t>立足地方或区域制造业（特别是智能制造产业）发展</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引进</a:t>
            </a:r>
            <a:r>
              <a:rPr lang="zh-CN" altLang="en-US" dirty="0">
                <a:latin typeface="微软雅黑" panose="020B0503020204020204" pitchFamily="34" charset="-122"/>
                <a:ea typeface="微软雅黑" panose="020B0503020204020204" pitchFamily="34" charset="-122"/>
              </a:rPr>
              <a:t>德国先进技术和优质</a:t>
            </a:r>
            <a:r>
              <a:rPr lang="zh-CN" altLang="en-US">
                <a:latin typeface="微软雅黑" panose="020B0503020204020204" pitchFamily="34" charset="-122"/>
                <a:ea typeface="微软雅黑" panose="020B0503020204020204" pitchFamily="34" charset="-122"/>
              </a:rPr>
              <a:t>职教</a:t>
            </a:r>
            <a:r>
              <a:rPr lang="zh-CN" altLang="en-US" smtClean="0">
                <a:latin typeface="微软雅黑" panose="020B0503020204020204" pitchFamily="34" charset="-122"/>
                <a:ea typeface="微软雅黑" panose="020B0503020204020204" pitchFamily="34" charset="-122"/>
              </a:rPr>
              <a:t>资源，采用德国职业教育“双元制”模式</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dirty="0" smtClean="0">
                <a:solidFill>
                  <a:schemeClr val="tx1"/>
                </a:solidFill>
                <a:latin typeface="微软雅黑" panose="020B0503020204020204" pitchFamily="34" charset="-122"/>
                <a:ea typeface="微软雅黑" panose="020B0503020204020204" pitchFamily="34" charset="-122"/>
              </a:rPr>
              <a:t>服务职业</a:t>
            </a:r>
            <a:r>
              <a:rPr lang="zh-CN" altLang="en-US" dirty="0">
                <a:solidFill>
                  <a:schemeClr val="tx1"/>
                </a:solidFill>
                <a:latin typeface="微软雅黑" panose="020B0503020204020204" pitchFamily="34" charset="-122"/>
                <a:ea typeface="微软雅黑" panose="020B0503020204020204" pitchFamily="34" charset="-122"/>
              </a:rPr>
              <a:t>院校学生、毕业生、社会在职人员、复员军人、城镇化人口、</a:t>
            </a:r>
            <a:r>
              <a:rPr lang="zh-CN" altLang="en-US" dirty="0" smtClean="0">
                <a:solidFill>
                  <a:schemeClr val="tx1"/>
                </a:solidFill>
                <a:latin typeface="微软雅黑" panose="020B0503020204020204" pitchFamily="34" charset="-122"/>
                <a:ea typeface="微软雅黑" panose="020B0503020204020204" pitchFamily="34" charset="-122"/>
              </a:rPr>
              <a:t>农民工、贫困群众等</a:t>
            </a:r>
            <a:r>
              <a:rPr lang="zh-CN" altLang="en-US">
                <a:solidFill>
                  <a:schemeClr val="tx1"/>
                </a:solidFill>
                <a:latin typeface="微软雅黑" panose="020B0503020204020204" pitchFamily="34" charset="-122"/>
                <a:ea typeface="微软雅黑" panose="020B0503020204020204" pitchFamily="34" charset="-122"/>
              </a:rPr>
              <a:t>不同</a:t>
            </a:r>
            <a:r>
              <a:rPr lang="zh-CN" altLang="en-US" smtClean="0">
                <a:solidFill>
                  <a:schemeClr val="tx1"/>
                </a:solidFill>
                <a:latin typeface="微软雅黑" panose="020B0503020204020204" pitchFamily="34" charset="-122"/>
                <a:ea typeface="微软雅黑" panose="020B0503020204020204" pitchFamily="34" charset="-122"/>
              </a:rPr>
              <a:t>群体</a:t>
            </a:r>
            <a:endParaRPr lang="en-US" altLang="zh-CN" smtClean="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a:solidFill>
                  <a:schemeClr val="tx1"/>
                </a:solidFill>
                <a:latin typeface="微软雅黑" panose="020B0503020204020204" pitchFamily="34" charset="-122"/>
                <a:ea typeface="微软雅黑" panose="020B0503020204020204" pitchFamily="34" charset="-122"/>
              </a:rPr>
              <a:t>开展</a:t>
            </a:r>
            <a:r>
              <a:rPr lang="en-US" altLang="zh-CN">
                <a:solidFill>
                  <a:schemeClr val="tx1"/>
                </a:solidFill>
                <a:latin typeface="微软雅黑" panose="020B0503020204020204" pitchFamily="34" charset="-122"/>
                <a:ea typeface="微软雅黑" panose="020B0503020204020204" pitchFamily="34" charset="-122"/>
              </a:rPr>
              <a:t>O2O</a:t>
            </a:r>
            <a:r>
              <a:rPr lang="zh-CN" altLang="en-US">
                <a:solidFill>
                  <a:schemeClr val="tx1"/>
                </a:solidFill>
                <a:latin typeface="微软雅黑" panose="020B0503020204020204" pitchFamily="34" charset="-122"/>
                <a:ea typeface="微软雅黑" panose="020B0503020204020204" pitchFamily="34" charset="-122"/>
              </a:rPr>
              <a:t>社会培训，实现精准扶贫，保障社会</a:t>
            </a:r>
            <a:r>
              <a:rPr lang="zh-CN" altLang="en-US" smtClean="0">
                <a:solidFill>
                  <a:schemeClr val="tx1"/>
                </a:solidFill>
                <a:latin typeface="微软雅黑" panose="020B0503020204020204" pitchFamily="34" charset="-122"/>
                <a:ea typeface="微软雅黑" panose="020B0503020204020204" pitchFamily="34" charset="-122"/>
              </a:rPr>
              <a:t>就业</a:t>
            </a:r>
            <a:endParaRPr lang="en-US" altLang="zh-CN">
              <a:solidFill>
                <a:schemeClr val="tx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5617570" y="1519418"/>
            <a:ext cx="6144010" cy="4364586"/>
            <a:chOff x="1524334" y="1340768"/>
            <a:chExt cx="6144010" cy="4364586"/>
          </a:xfrm>
        </p:grpSpPr>
        <p:grpSp>
          <p:nvGrpSpPr>
            <p:cNvPr id="55" name="组合 54"/>
            <p:cNvGrpSpPr/>
            <p:nvPr/>
          </p:nvGrpSpPr>
          <p:grpSpPr>
            <a:xfrm>
              <a:off x="1969980" y="1340768"/>
              <a:ext cx="5106650" cy="576064"/>
              <a:chOff x="1569429" y="1311920"/>
              <a:chExt cx="3350779" cy="576064"/>
            </a:xfrm>
          </p:grpSpPr>
          <p:sp>
            <p:nvSpPr>
              <p:cNvPr id="106" name="圆角矩形 105"/>
              <p:cNvSpPr/>
              <p:nvPr/>
            </p:nvSpPr>
            <p:spPr>
              <a:xfrm>
                <a:off x="1569429" y="1311920"/>
                <a:ext cx="3350779" cy="576064"/>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7" name="圆角矩形 4"/>
              <p:cNvSpPr/>
              <p:nvPr/>
            </p:nvSpPr>
            <p:spPr>
              <a:xfrm>
                <a:off x="2145493" y="1455936"/>
                <a:ext cx="2546906" cy="3026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b="1" kern="1200" dirty="0" smtClean="0">
                    <a:latin typeface="微软雅黑" panose="020B0503020204020204" pitchFamily="34" charset="-122"/>
                    <a:ea typeface="微软雅黑" panose="020B0503020204020204" pitchFamily="34" charset="-122"/>
                  </a:rPr>
                  <a:t>中德职业技能培训中心</a:t>
                </a:r>
                <a:endParaRPr lang="zh-CN" altLang="en-US" b="1" kern="1200" dirty="0">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1524334" y="2501354"/>
              <a:ext cx="603498" cy="3204000"/>
              <a:chOff x="334" y="2112466"/>
              <a:chExt cx="603498" cy="402332"/>
            </a:xfrm>
          </p:grpSpPr>
          <p:sp>
            <p:nvSpPr>
              <p:cNvPr id="104" name="圆角矩形 103"/>
              <p:cNvSpPr/>
              <p:nvPr/>
            </p:nvSpPr>
            <p:spPr>
              <a:xfrm>
                <a:off x="334" y="2112466"/>
                <a:ext cx="603498" cy="40233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mtClean="0">
                    <a:latin typeface="微软雅黑" panose="020B0503020204020204" pitchFamily="34" charset="-122"/>
                    <a:ea typeface="微软雅黑" panose="020B0503020204020204" pitchFamily="34" charset="-122"/>
                  </a:rPr>
                  <a:t>铜产业高新技术培训部</a:t>
                </a:r>
                <a:endParaRPr lang="zh-CN" altLang="en-US">
                  <a:latin typeface="微软雅黑" panose="020B0503020204020204" pitchFamily="34" charset="-122"/>
                  <a:ea typeface="微软雅黑" panose="020B0503020204020204" pitchFamily="34" charset="-122"/>
                </a:endParaRPr>
              </a:p>
            </p:txBody>
          </p:sp>
          <p:sp>
            <p:nvSpPr>
              <p:cNvPr id="105" name="圆角矩形 7"/>
              <p:cNvSpPr/>
              <p:nvPr/>
            </p:nvSpPr>
            <p:spPr>
              <a:xfrm>
                <a:off x="12118" y="2124250"/>
                <a:ext cx="579930" cy="3787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zh-CN" altLang="en-US" sz="1500" kern="1200">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2308882" y="2501354"/>
              <a:ext cx="603498" cy="3204000"/>
              <a:chOff x="784882" y="2112466"/>
              <a:chExt cx="603498" cy="402332"/>
            </a:xfrm>
          </p:grpSpPr>
          <p:sp>
            <p:nvSpPr>
              <p:cNvPr id="102" name="圆角矩形 101"/>
              <p:cNvSpPr/>
              <p:nvPr/>
            </p:nvSpPr>
            <p:spPr>
              <a:xfrm>
                <a:off x="784882" y="2112466"/>
                <a:ext cx="603498" cy="40233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mtClean="0">
                    <a:latin typeface="微软雅黑" panose="020B0503020204020204" pitchFamily="34" charset="-122"/>
                    <a:ea typeface="微软雅黑" panose="020B0503020204020204" pitchFamily="34" charset="-122"/>
                  </a:rPr>
                  <a:t>高端</a:t>
                </a:r>
                <a:endParaRPr lang="en-US" altLang="zh-CN" smtClean="0">
                  <a:latin typeface="微软雅黑" panose="020B0503020204020204" pitchFamily="34" charset="-122"/>
                  <a:ea typeface="微软雅黑" panose="020B0503020204020204" pitchFamily="34" charset="-122"/>
                </a:endParaRPr>
              </a:p>
              <a:p>
                <a:pPr algn="ctr"/>
                <a:r>
                  <a:rPr lang="zh-CN" altLang="en-US" smtClean="0">
                    <a:latin typeface="微软雅黑" panose="020B0503020204020204" pitchFamily="34" charset="-122"/>
                    <a:ea typeface="微软雅黑" panose="020B0503020204020204" pitchFamily="34" charset="-122"/>
                  </a:rPr>
                  <a:t>泵阀培训部</a:t>
                </a:r>
                <a:endParaRPr lang="zh-CN" altLang="en-US">
                  <a:latin typeface="微软雅黑" panose="020B0503020204020204" pitchFamily="34" charset="-122"/>
                  <a:ea typeface="微软雅黑" panose="020B0503020204020204" pitchFamily="34" charset="-122"/>
                </a:endParaRPr>
              </a:p>
            </p:txBody>
          </p:sp>
          <p:sp>
            <p:nvSpPr>
              <p:cNvPr id="103" name="圆角矩形 10"/>
              <p:cNvSpPr/>
              <p:nvPr/>
            </p:nvSpPr>
            <p:spPr>
              <a:xfrm>
                <a:off x="796666" y="2124250"/>
                <a:ext cx="579930" cy="3787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zh-CN" altLang="en-US" sz="1500" kern="1200">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3093429" y="2501354"/>
              <a:ext cx="603498" cy="3204000"/>
              <a:chOff x="1569429" y="2112466"/>
              <a:chExt cx="603498" cy="402332"/>
            </a:xfrm>
          </p:grpSpPr>
          <p:sp>
            <p:nvSpPr>
              <p:cNvPr id="100" name="圆角矩形 99"/>
              <p:cNvSpPr/>
              <p:nvPr/>
            </p:nvSpPr>
            <p:spPr>
              <a:xfrm>
                <a:off x="1569429" y="2112466"/>
                <a:ext cx="603498" cy="40233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dirty="0" smtClean="0">
                    <a:latin typeface="微软雅黑" panose="020B0503020204020204" pitchFamily="34" charset="-122"/>
                    <a:ea typeface="微软雅黑" panose="020B0503020204020204" pitchFamily="34" charset="-122"/>
                  </a:rPr>
                  <a:t>无人机</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机器人</a:t>
                </a:r>
                <a:r>
                  <a:rPr lang="zh-CN" altLang="en-US" dirty="0" smtClean="0">
                    <a:latin typeface="微软雅黑" panose="020B0503020204020204" pitchFamily="34" charset="-122"/>
                    <a:ea typeface="微软雅黑" panose="020B0503020204020204" pitchFamily="34" charset="-122"/>
                  </a:rPr>
                  <a:t>培训部</a:t>
                </a:r>
                <a:endParaRPr lang="en-US" altLang="zh-CN" dirty="0" smtClean="0">
                  <a:latin typeface="微软雅黑" panose="020B0503020204020204" pitchFamily="34" charset="-122"/>
                  <a:ea typeface="微软雅黑" panose="020B0503020204020204" pitchFamily="34" charset="-122"/>
                </a:endParaRPr>
              </a:p>
            </p:txBody>
          </p:sp>
          <p:sp>
            <p:nvSpPr>
              <p:cNvPr id="101" name="圆角矩形 13"/>
              <p:cNvSpPr/>
              <p:nvPr/>
            </p:nvSpPr>
            <p:spPr>
              <a:xfrm>
                <a:off x="1581213" y="2124250"/>
                <a:ext cx="579930" cy="3787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7064846" y="2493224"/>
              <a:ext cx="603498" cy="3204000"/>
              <a:chOff x="2353977" y="2112466"/>
              <a:chExt cx="603498" cy="402332"/>
            </a:xfrm>
          </p:grpSpPr>
          <p:sp>
            <p:nvSpPr>
              <p:cNvPr id="98" name="圆角矩形 97"/>
              <p:cNvSpPr/>
              <p:nvPr/>
            </p:nvSpPr>
            <p:spPr>
              <a:xfrm>
                <a:off x="2353977" y="2112466"/>
                <a:ext cx="603498" cy="40233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mtClean="0">
                    <a:latin typeface="微软雅黑" panose="020B0503020204020204" pitchFamily="34" charset="-122"/>
                    <a:ea typeface="微软雅黑" panose="020B0503020204020204" pitchFamily="34" charset="-122"/>
                  </a:rPr>
                  <a:t>高科技眼镜培训部</a:t>
                </a:r>
                <a:endParaRPr lang="zh-CN" altLang="en-US">
                  <a:latin typeface="微软雅黑" panose="020B0503020204020204" pitchFamily="34" charset="-122"/>
                  <a:ea typeface="微软雅黑" panose="020B0503020204020204" pitchFamily="34" charset="-122"/>
                </a:endParaRPr>
              </a:p>
            </p:txBody>
          </p:sp>
          <p:sp>
            <p:nvSpPr>
              <p:cNvPr id="99" name="圆角矩形 16"/>
              <p:cNvSpPr/>
              <p:nvPr/>
            </p:nvSpPr>
            <p:spPr>
              <a:xfrm>
                <a:off x="2365761" y="2124250"/>
                <a:ext cx="579930" cy="3787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4662524" y="2501354"/>
              <a:ext cx="603498" cy="3204000"/>
              <a:chOff x="3138524" y="2112466"/>
              <a:chExt cx="603498" cy="402332"/>
            </a:xfrm>
          </p:grpSpPr>
          <p:sp>
            <p:nvSpPr>
              <p:cNvPr id="96" name="圆角矩形 95"/>
              <p:cNvSpPr/>
              <p:nvPr/>
            </p:nvSpPr>
            <p:spPr>
              <a:xfrm>
                <a:off x="3138524" y="2112466"/>
                <a:ext cx="603498" cy="40233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dirty="0" smtClean="0">
                    <a:latin typeface="微软雅黑" panose="020B0503020204020204" pitchFamily="34" charset="-122"/>
                    <a:ea typeface="微软雅黑" panose="020B0503020204020204" pitchFamily="34" charset="-122"/>
                  </a:rPr>
                  <a:t>新能源材料或汽车培训部</a:t>
                </a:r>
                <a:endParaRPr lang="zh-CN" altLang="en-US" dirty="0">
                  <a:latin typeface="微软雅黑" panose="020B0503020204020204" pitchFamily="34" charset="-122"/>
                  <a:ea typeface="微软雅黑" panose="020B0503020204020204" pitchFamily="34" charset="-122"/>
                </a:endParaRPr>
              </a:p>
            </p:txBody>
          </p:sp>
          <p:sp>
            <p:nvSpPr>
              <p:cNvPr id="97" name="圆角矩形 19"/>
              <p:cNvSpPr/>
              <p:nvPr/>
            </p:nvSpPr>
            <p:spPr>
              <a:xfrm>
                <a:off x="3150308" y="2124250"/>
                <a:ext cx="579930" cy="3787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5447072" y="2501354"/>
              <a:ext cx="603498" cy="3204000"/>
              <a:chOff x="3923072" y="2112466"/>
              <a:chExt cx="603498" cy="402332"/>
            </a:xfrm>
          </p:grpSpPr>
          <p:sp>
            <p:nvSpPr>
              <p:cNvPr id="94" name="圆角矩形 93"/>
              <p:cNvSpPr/>
              <p:nvPr/>
            </p:nvSpPr>
            <p:spPr>
              <a:xfrm>
                <a:off x="3923072" y="2112466"/>
                <a:ext cx="603498" cy="40233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mtClean="0">
                    <a:latin typeface="微软雅黑" panose="020B0503020204020204" pitchFamily="34" charset="-122"/>
                    <a:ea typeface="微软雅黑" panose="020B0503020204020204" pitchFamily="34" charset="-122"/>
                  </a:rPr>
                  <a:t>创意制造业培训部</a:t>
                </a:r>
                <a:endParaRPr lang="zh-CN" altLang="en-US">
                  <a:latin typeface="微软雅黑" panose="020B0503020204020204" pitchFamily="34" charset="-122"/>
                  <a:ea typeface="微软雅黑" panose="020B0503020204020204" pitchFamily="34" charset="-122"/>
                </a:endParaRPr>
              </a:p>
            </p:txBody>
          </p:sp>
          <p:sp>
            <p:nvSpPr>
              <p:cNvPr id="95" name="圆角矩形 22"/>
              <p:cNvSpPr/>
              <p:nvPr/>
            </p:nvSpPr>
            <p:spPr>
              <a:xfrm>
                <a:off x="3934856" y="2124250"/>
                <a:ext cx="579930" cy="3787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6231619" y="2501354"/>
              <a:ext cx="603498" cy="3204000"/>
              <a:chOff x="4707619" y="2112466"/>
              <a:chExt cx="603498" cy="402332"/>
            </a:xfrm>
          </p:grpSpPr>
          <p:sp>
            <p:nvSpPr>
              <p:cNvPr id="92" name="圆角矩形 91"/>
              <p:cNvSpPr/>
              <p:nvPr/>
            </p:nvSpPr>
            <p:spPr>
              <a:xfrm>
                <a:off x="4707619" y="2112466"/>
                <a:ext cx="603498" cy="40233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mtClean="0">
                    <a:latin typeface="微软雅黑" panose="020B0503020204020204" pitchFamily="34" charset="-122"/>
                    <a:ea typeface="微软雅黑" panose="020B0503020204020204" pitchFamily="34" charset="-122"/>
                  </a:rPr>
                  <a:t>精细化加工业培训部</a:t>
                </a:r>
                <a:endParaRPr lang="zh-CN" altLang="en-US">
                  <a:latin typeface="微软雅黑" panose="020B0503020204020204" pitchFamily="34" charset="-122"/>
                  <a:ea typeface="微软雅黑" panose="020B0503020204020204" pitchFamily="34" charset="-122"/>
                </a:endParaRPr>
              </a:p>
            </p:txBody>
          </p:sp>
          <p:sp>
            <p:nvSpPr>
              <p:cNvPr id="93" name="圆角矩形 25"/>
              <p:cNvSpPr/>
              <p:nvPr/>
            </p:nvSpPr>
            <p:spPr>
              <a:xfrm>
                <a:off x="4719403" y="2124250"/>
                <a:ext cx="579930" cy="3787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3896494" y="2501354"/>
              <a:ext cx="603498" cy="3204000"/>
              <a:chOff x="5492167" y="2112466"/>
              <a:chExt cx="603498" cy="402332"/>
            </a:xfrm>
          </p:grpSpPr>
          <p:sp>
            <p:nvSpPr>
              <p:cNvPr id="90" name="圆角矩形 89"/>
              <p:cNvSpPr/>
              <p:nvPr/>
            </p:nvSpPr>
            <p:spPr>
              <a:xfrm>
                <a:off x="5492167" y="2112466"/>
                <a:ext cx="603498" cy="40233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mtClean="0">
                    <a:latin typeface="微软雅黑" panose="020B0503020204020204" pitchFamily="34" charset="-122"/>
                    <a:ea typeface="微软雅黑" panose="020B0503020204020204" pitchFamily="34" charset="-122"/>
                  </a:rPr>
                  <a:t>物联网</a:t>
                </a:r>
                <a:endParaRPr lang="en-US" altLang="zh-CN" smtClean="0">
                  <a:latin typeface="微软雅黑" panose="020B0503020204020204" pitchFamily="34" charset="-122"/>
                  <a:ea typeface="微软雅黑" panose="020B0503020204020204" pitchFamily="34" charset="-122"/>
                </a:endParaRPr>
              </a:p>
              <a:p>
                <a:pPr algn="ctr"/>
                <a:r>
                  <a:rPr lang="zh-CN" altLang="en-US" smtClean="0">
                    <a:latin typeface="微软雅黑" panose="020B0503020204020204" pitchFamily="34" charset="-122"/>
                    <a:ea typeface="微软雅黑" panose="020B0503020204020204" pitchFamily="34" charset="-122"/>
                  </a:rPr>
                  <a:t>、智能制造培训部</a:t>
                </a:r>
                <a:endParaRPr lang="zh-CN" altLang="en-US">
                  <a:latin typeface="微软雅黑" panose="020B0503020204020204" pitchFamily="34" charset="-122"/>
                  <a:ea typeface="微软雅黑" panose="020B0503020204020204" pitchFamily="34" charset="-122"/>
                </a:endParaRPr>
              </a:p>
            </p:txBody>
          </p:sp>
          <p:sp>
            <p:nvSpPr>
              <p:cNvPr id="91" name="圆角矩形 28"/>
              <p:cNvSpPr/>
              <p:nvPr/>
            </p:nvSpPr>
            <p:spPr>
              <a:xfrm>
                <a:off x="5503951" y="2124250"/>
                <a:ext cx="579930" cy="3787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a:latin typeface="微软雅黑" panose="020B0503020204020204" pitchFamily="34" charset="-122"/>
                  <a:ea typeface="微软雅黑" panose="020B0503020204020204" pitchFamily="34" charset="-122"/>
                </a:endParaRPr>
              </a:p>
            </p:txBody>
          </p:sp>
        </p:grpSp>
        <p:cxnSp>
          <p:nvCxnSpPr>
            <p:cNvPr id="80" name="直接连接符 79"/>
            <p:cNvCxnSpPr/>
            <p:nvPr/>
          </p:nvCxnSpPr>
          <p:spPr>
            <a:xfrm>
              <a:off x="1826083" y="2204864"/>
              <a:ext cx="5540512"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endCxn id="104" idx="0"/>
            </p:cNvCxnSpPr>
            <p:nvPr/>
          </p:nvCxnSpPr>
          <p:spPr>
            <a:xfrm>
              <a:off x="1826083" y="2204864"/>
              <a:ext cx="0" cy="29649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endCxn id="102" idx="0"/>
            </p:cNvCxnSpPr>
            <p:nvPr/>
          </p:nvCxnSpPr>
          <p:spPr>
            <a:xfrm>
              <a:off x="2610631" y="2204864"/>
              <a:ext cx="0" cy="29649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endCxn id="100" idx="0"/>
            </p:cNvCxnSpPr>
            <p:nvPr/>
          </p:nvCxnSpPr>
          <p:spPr>
            <a:xfrm>
              <a:off x="3395178" y="2204864"/>
              <a:ext cx="0" cy="29649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endCxn id="90" idx="0"/>
            </p:cNvCxnSpPr>
            <p:nvPr/>
          </p:nvCxnSpPr>
          <p:spPr>
            <a:xfrm>
              <a:off x="4198243" y="2204864"/>
              <a:ext cx="0" cy="29649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endCxn id="96" idx="0"/>
            </p:cNvCxnSpPr>
            <p:nvPr/>
          </p:nvCxnSpPr>
          <p:spPr>
            <a:xfrm>
              <a:off x="4964273" y="2204864"/>
              <a:ext cx="0" cy="29649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94" idx="0"/>
            </p:cNvCxnSpPr>
            <p:nvPr/>
          </p:nvCxnSpPr>
          <p:spPr>
            <a:xfrm>
              <a:off x="5748821" y="2204864"/>
              <a:ext cx="0" cy="29649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endCxn id="92" idx="0"/>
            </p:cNvCxnSpPr>
            <p:nvPr/>
          </p:nvCxnSpPr>
          <p:spPr>
            <a:xfrm>
              <a:off x="6533368" y="2204864"/>
              <a:ext cx="0" cy="29649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endCxn id="98" idx="0"/>
            </p:cNvCxnSpPr>
            <p:nvPr/>
          </p:nvCxnSpPr>
          <p:spPr>
            <a:xfrm>
              <a:off x="7366595" y="2204864"/>
              <a:ext cx="0" cy="28836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106" idx="2"/>
            </p:cNvCxnSpPr>
            <p:nvPr/>
          </p:nvCxnSpPr>
          <p:spPr>
            <a:xfrm>
              <a:off x="4523305" y="1916832"/>
              <a:ext cx="0" cy="28803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6402119" y="6026128"/>
            <a:ext cx="4926942"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中德职业技能培训中心组织架构</a:t>
            </a:r>
            <a:endParaRPr lang="zh-CN" altLang="en-US" b="1" dirty="0">
              <a:latin typeface="微软雅黑" panose="020B0503020204020204" pitchFamily="34" charset="-122"/>
              <a:ea typeface="微软雅黑" panose="020B0503020204020204" pitchFamily="34" charset="-122"/>
            </a:endParaRPr>
          </a:p>
        </p:txBody>
      </p:sp>
      <p:grpSp>
        <p:nvGrpSpPr>
          <p:cNvPr id="54" name="组合 53"/>
          <p:cNvGrpSpPr/>
          <p:nvPr/>
        </p:nvGrpSpPr>
        <p:grpSpPr>
          <a:xfrm>
            <a:off x="2" y="404813"/>
            <a:ext cx="11601448" cy="241230"/>
            <a:chOff x="2" y="404813"/>
            <a:chExt cx="9540306" cy="241230"/>
          </a:xfrm>
        </p:grpSpPr>
        <p:grpSp>
          <p:nvGrpSpPr>
            <p:cNvPr id="56" name="组合 55"/>
            <p:cNvGrpSpPr/>
            <p:nvPr/>
          </p:nvGrpSpPr>
          <p:grpSpPr>
            <a:xfrm>
              <a:off x="2" y="404813"/>
              <a:ext cx="1768415" cy="241230"/>
              <a:chOff x="0" y="404813"/>
              <a:chExt cx="1794013" cy="241230"/>
            </a:xfrm>
          </p:grpSpPr>
          <p:cxnSp>
            <p:nvCxnSpPr>
              <p:cNvPr id="58" name="直接连接符 57"/>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1768417" y="404813"/>
              <a:ext cx="77718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矩形 25"/>
          <p:cNvSpPr>
            <a:spLocks noChangeArrowheads="1"/>
          </p:cNvSpPr>
          <p:nvPr/>
        </p:nvSpPr>
        <p:spPr bwMode="auto">
          <a:xfrm>
            <a:off x="219136" y="683623"/>
            <a:ext cx="2267637"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800" b="1" dirty="0" smtClean="0">
                <a:solidFill>
                  <a:srgbClr val="C00000"/>
                </a:solidFill>
                <a:latin typeface="微软雅黑" pitchFamily="34" charset="-122"/>
                <a:ea typeface="微软雅黑" pitchFamily="34" charset="-122"/>
              </a:rPr>
              <a:t>4. </a:t>
            </a:r>
            <a:r>
              <a:rPr lang="zh-CN" altLang="en-US" sz="1800" b="1" dirty="0" smtClean="0">
                <a:solidFill>
                  <a:srgbClr val="C00000"/>
                </a:solidFill>
                <a:latin typeface="微软雅黑" pitchFamily="34" charset="-122"/>
                <a:ea typeface="微软雅黑" pitchFamily="34" charset="-122"/>
              </a:rPr>
              <a:t>园区技能培训认证</a:t>
            </a:r>
            <a:endParaRPr lang="zh-CN" altLang="en-US" sz="18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772953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17</a:t>
            </a:r>
            <a:endParaRPr lang="zh-CN" altLang="en-US" sz="1600" b="1" dirty="0"/>
          </a:p>
        </p:txBody>
      </p:sp>
      <p:sp>
        <p:nvSpPr>
          <p:cNvPr id="25" name="矩形 24"/>
          <p:cNvSpPr/>
          <p:nvPr/>
        </p:nvSpPr>
        <p:spPr>
          <a:xfrm>
            <a:off x="4778003" y="1960628"/>
            <a:ext cx="7457049" cy="341632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200" b="1" dirty="0" smtClean="0">
                <a:latin typeface="微软雅黑" panose="020B0503020204020204" pitchFamily="34" charset="-122"/>
                <a:ea typeface="微软雅黑" panose="020B0503020204020204" pitchFamily="34" charset="-122"/>
              </a:rPr>
              <a:t>主力品牌入驻：</a:t>
            </a:r>
            <a:r>
              <a:rPr lang="zh-CN" altLang="en-US" sz="1200" dirty="0" smtClean="0">
                <a:latin typeface="微软雅黑" panose="020B0503020204020204" pitchFamily="34" charset="-122"/>
                <a:ea typeface="微软雅黑" panose="020B0503020204020204" pitchFamily="34" charset="-122"/>
              </a:rPr>
              <a:t>从社会需求和市场需求出发，吸引国内</a:t>
            </a:r>
            <a:r>
              <a:rPr lang="zh-CN" altLang="en-US" sz="1200" dirty="0">
                <a:latin typeface="微软雅黑" panose="020B0503020204020204" pitchFamily="34" charset="-122"/>
                <a:ea typeface="微软雅黑" panose="020B0503020204020204" pitchFamily="34" charset="-122"/>
              </a:rPr>
              <a:t>一线品牌或区域特色</a:t>
            </a:r>
            <a:r>
              <a:rPr lang="zh-CN" altLang="en-US" sz="1200" dirty="0" smtClean="0">
                <a:latin typeface="微软雅黑" panose="020B0503020204020204" pitchFamily="34" charset="-122"/>
                <a:ea typeface="微软雅黑" panose="020B0503020204020204" pitchFamily="34" charset="-122"/>
              </a:rPr>
              <a:t>品牌入驻（师生加盟）</a:t>
            </a:r>
            <a:endParaRPr lang="en-US" altLang="zh-CN" sz="1200" dirty="0">
              <a:latin typeface="微软雅黑" panose="020B0503020204020204" pitchFamily="34" charset="-122"/>
              <a:ea typeface="微软雅黑" panose="020B0503020204020204" pitchFamily="34" charset="-122"/>
            </a:endParaRPr>
          </a:p>
          <a:p>
            <a:pPr marL="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 定位：提升档次、聚集人气、创响品牌</a:t>
            </a:r>
            <a:endParaRPr lang="en-US" altLang="zh-CN" sz="1200" dirty="0">
              <a:latin typeface="微软雅黑" panose="020B0503020204020204" pitchFamily="34" charset="-122"/>
              <a:ea typeface="微软雅黑" panose="020B0503020204020204" pitchFamily="34" charset="-122"/>
            </a:endParaRPr>
          </a:p>
          <a:p>
            <a:pPr marL="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 特点：体量大、位置优、数量</a:t>
            </a:r>
            <a:r>
              <a:rPr lang="zh-CN" altLang="en-US" sz="1200" dirty="0" smtClean="0">
                <a:latin typeface="微软雅黑" panose="020B0503020204020204" pitchFamily="34" charset="-122"/>
                <a:ea typeface="微软雅黑" panose="020B0503020204020204" pitchFamily="34" charset="-122"/>
              </a:rPr>
              <a:t>少</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200" b="1" dirty="0" smtClean="0">
                <a:latin typeface="微软雅黑" panose="020B0503020204020204" pitchFamily="34" charset="-122"/>
                <a:ea typeface="微软雅黑" panose="020B0503020204020204" pitchFamily="34" charset="-122"/>
              </a:rPr>
              <a:t>特色项目孵化：</a:t>
            </a:r>
            <a:r>
              <a:rPr lang="zh-CN" altLang="en-US" sz="1200" dirty="0" smtClean="0">
                <a:latin typeface="微软雅黑" panose="020B0503020204020204" pitchFamily="34" charset="-122"/>
                <a:ea typeface="微软雅黑" panose="020B0503020204020204" pitchFamily="34" charset="-122"/>
              </a:rPr>
              <a:t>引入创业孵化特色项目（当地学生</a:t>
            </a:r>
            <a:r>
              <a:rPr lang="zh-CN" altLang="en-US" sz="1200" dirty="0">
                <a:latin typeface="微软雅黑" panose="020B0503020204020204" pitchFamily="34" charset="-122"/>
                <a:ea typeface="微软雅黑" panose="020B0503020204020204" pitchFamily="34" charset="-122"/>
              </a:rPr>
              <a:t>、社会创业者、</a:t>
            </a:r>
            <a:r>
              <a:rPr lang="zh-CN" altLang="en-US" sz="1200" dirty="0" smtClean="0">
                <a:latin typeface="微软雅黑" panose="020B0503020204020204" pitchFamily="34" charset="-122"/>
                <a:ea typeface="微软雅黑" panose="020B0503020204020204" pitchFamily="34" charset="-122"/>
              </a:rPr>
              <a:t>农民工等）或品牌加盟</a:t>
            </a:r>
            <a:endParaRPr lang="en-US" altLang="zh-CN" sz="1200" dirty="0" smtClean="0">
              <a:latin typeface="微软雅黑" panose="020B0503020204020204" pitchFamily="34" charset="-122"/>
              <a:ea typeface="微软雅黑" panose="020B0503020204020204" pitchFamily="34" charset="-122"/>
            </a:endParaRPr>
          </a:p>
          <a:p>
            <a:pPr marL="285750">
              <a:lnSpc>
                <a:spcPct val="150000"/>
              </a:lnSpc>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 定位：社会效益和经济效益兼顾</a:t>
            </a:r>
            <a:endParaRPr lang="en-US" altLang="zh-CN" sz="1200" dirty="0" smtClean="0">
              <a:latin typeface="微软雅黑" panose="020B0503020204020204" pitchFamily="34" charset="-122"/>
              <a:ea typeface="微软雅黑" panose="020B0503020204020204" pitchFamily="34" charset="-122"/>
            </a:endParaRPr>
          </a:p>
          <a:p>
            <a:pPr marL="285750">
              <a:lnSpc>
                <a:spcPct val="150000"/>
              </a:lnSpc>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特点：体量小、数量</a:t>
            </a:r>
            <a:r>
              <a:rPr lang="zh-CN" altLang="en-US" sz="1200" dirty="0" smtClean="0">
                <a:latin typeface="微软雅黑" panose="020B0503020204020204" pitchFamily="34" charset="-122"/>
                <a:ea typeface="微软雅黑" panose="020B0503020204020204" pitchFamily="34" charset="-122"/>
              </a:rPr>
              <a:t>多</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200" b="1" dirty="0" smtClean="0">
                <a:latin typeface="微软雅黑" panose="020B0503020204020204" pitchFamily="34" charset="-122"/>
                <a:ea typeface="微软雅黑" panose="020B0503020204020204" pitchFamily="34" charset="-122"/>
              </a:rPr>
              <a:t>创</a:t>
            </a:r>
            <a:r>
              <a:rPr lang="zh-CN" altLang="en-US" sz="1200" b="1" dirty="0">
                <a:latin typeface="微软雅黑" panose="020B0503020204020204" pitchFamily="34" charset="-122"/>
                <a:ea typeface="微软雅黑" panose="020B0503020204020204" pitchFamily="34" charset="-122"/>
              </a:rPr>
              <a:t>客体验</a:t>
            </a:r>
            <a:r>
              <a:rPr lang="zh-CN" altLang="en-US" sz="1200" b="1" dirty="0" smtClean="0">
                <a:latin typeface="微软雅黑" panose="020B0503020204020204" pitchFamily="34" charset="-122"/>
                <a:ea typeface="微软雅黑" panose="020B0503020204020204" pitchFamily="34" charset="-122"/>
              </a:rPr>
              <a:t>中心（众创广场）</a:t>
            </a:r>
            <a:r>
              <a:rPr lang="zh-CN" altLang="en-US" sz="1200" dirty="0">
                <a:latin typeface="微软雅黑" panose="020B0503020204020204" pitchFamily="34" charset="-122"/>
                <a:ea typeface="微软雅黑" panose="020B0503020204020204" pitchFamily="34" charset="-122"/>
              </a:rPr>
              <a:t>：创客体验</a:t>
            </a:r>
            <a:r>
              <a:rPr lang="zh-CN" altLang="en-US" sz="1200" dirty="0" smtClean="0">
                <a:latin typeface="微软雅黑" panose="020B0503020204020204" pitchFamily="34" charset="-122"/>
                <a:ea typeface="微软雅黑" panose="020B0503020204020204" pitchFamily="34" charset="-122"/>
              </a:rPr>
              <a:t>（农民工、青少年</a:t>
            </a:r>
            <a:r>
              <a:rPr lang="zh-CN" altLang="en-US" sz="1200" dirty="0">
                <a:latin typeface="微软雅黑" panose="020B0503020204020204" pitchFamily="34" charset="-122"/>
                <a:ea typeface="微软雅黑" panose="020B0503020204020204" pitchFamily="34" charset="-122"/>
              </a:rPr>
              <a:t>、大学生、创业者为主体</a:t>
            </a:r>
            <a:r>
              <a:rPr lang="zh-CN" altLang="en-US" sz="1200" dirty="0" smtClean="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 定位：国</a:t>
            </a:r>
            <a:r>
              <a:rPr lang="zh-CN" altLang="en-US" sz="1200" dirty="0" smtClean="0">
                <a:latin typeface="微软雅黑" panose="020B0503020204020204" pitchFamily="34" charset="-122"/>
                <a:ea typeface="微软雅黑" panose="020B0503020204020204" pitchFamily="34" charset="-122"/>
              </a:rPr>
              <a:t>泰安倾力打造，提升双创广场整体形象</a:t>
            </a:r>
            <a:r>
              <a:rPr lang="zh-CN" altLang="en-US" sz="1200" dirty="0">
                <a:latin typeface="微软雅黑" panose="020B0503020204020204" pitchFamily="34" charset="-122"/>
                <a:ea typeface="微软雅黑" panose="020B0503020204020204" pitchFamily="34" charset="-122"/>
              </a:rPr>
              <a:t>，聚集</a:t>
            </a:r>
            <a:r>
              <a:rPr lang="zh-CN" altLang="en-US" sz="1200" dirty="0" smtClean="0">
                <a:latin typeface="微软雅黑" panose="020B0503020204020204" pitchFamily="34" charset="-122"/>
                <a:ea typeface="微软雅黑" panose="020B0503020204020204" pitchFamily="34" charset="-122"/>
              </a:rPr>
              <a:t>人气</a:t>
            </a:r>
            <a:endParaRPr lang="en-US" altLang="zh-CN" sz="1200" dirty="0">
              <a:latin typeface="微软雅黑" panose="020B0503020204020204" pitchFamily="34" charset="-122"/>
              <a:ea typeface="微软雅黑" panose="020B0503020204020204" pitchFamily="34" charset="-122"/>
            </a:endParaRPr>
          </a:p>
          <a:p>
            <a:pPr marL="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 特点：体量大、一般位于一楼中庭位置</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200" b="1" dirty="0" smtClean="0">
                <a:latin typeface="微软雅黑" panose="020B0503020204020204" pitchFamily="34" charset="-122"/>
                <a:ea typeface="微软雅黑" panose="020B0503020204020204" pitchFamily="34" charset="-122"/>
              </a:rPr>
              <a:t>健康生活</a:t>
            </a:r>
            <a:r>
              <a:rPr lang="zh-CN" altLang="en-US" sz="1200" b="1" dirty="0">
                <a:latin typeface="微软雅黑" panose="020B0503020204020204" pitchFamily="34" charset="-122"/>
                <a:ea typeface="微软雅黑" panose="020B0503020204020204" pitchFamily="34" charset="-122"/>
              </a:rPr>
              <a:t>广场：</a:t>
            </a:r>
            <a:r>
              <a:rPr lang="zh-CN" altLang="en-US" sz="1200" dirty="0">
                <a:latin typeface="微软雅黑" panose="020B0503020204020204" pitchFamily="34" charset="-122"/>
                <a:ea typeface="微软雅黑" panose="020B0503020204020204" pitchFamily="34" charset="-122"/>
              </a:rPr>
              <a:t>完善便捷的配套</a:t>
            </a:r>
            <a:r>
              <a:rPr lang="zh-CN" altLang="en-US" sz="1200" dirty="0" smtClean="0">
                <a:latin typeface="微软雅黑" panose="020B0503020204020204" pitchFamily="34" charset="-122"/>
                <a:ea typeface="微软雅黑" panose="020B0503020204020204" pitchFamily="34" charset="-122"/>
              </a:rPr>
              <a:t>体系</a:t>
            </a:r>
            <a:endParaRPr lang="en-US" altLang="zh-CN" sz="1200" dirty="0">
              <a:latin typeface="微软雅黑" panose="020B0503020204020204" pitchFamily="34" charset="-122"/>
              <a:ea typeface="微软雅黑" panose="020B0503020204020204" pitchFamily="34" charset="-122"/>
            </a:endParaRPr>
          </a:p>
          <a:p>
            <a:pPr marL="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 定位</a:t>
            </a:r>
            <a:r>
              <a:rPr lang="zh-CN" altLang="en-US" sz="1200" dirty="0" smtClean="0">
                <a:latin typeface="微软雅黑" panose="020B0503020204020204" pitchFamily="34" charset="-122"/>
                <a:ea typeface="微软雅黑" panose="020B0503020204020204" pitchFamily="34" charset="-122"/>
              </a:rPr>
              <a:t>：以商务快捷酒店为</a:t>
            </a:r>
            <a:r>
              <a:rPr lang="zh-CN" altLang="en-US" sz="1200" dirty="0">
                <a:latin typeface="微软雅黑" panose="020B0503020204020204" pitchFamily="34" charset="-122"/>
                <a:ea typeface="微软雅黑" panose="020B0503020204020204" pitchFamily="34" charset="-122"/>
              </a:rPr>
              <a:t>主要</a:t>
            </a:r>
            <a:r>
              <a:rPr lang="zh-CN" altLang="en-US" sz="1200" dirty="0" smtClean="0">
                <a:latin typeface="微软雅黑" panose="020B0503020204020204" pitchFamily="34" charset="-122"/>
                <a:ea typeface="微软雅黑" panose="020B0503020204020204" pitchFamily="34" charset="-122"/>
              </a:rPr>
              <a:t>形式，主要面向商务人士、游客等</a:t>
            </a:r>
            <a:endParaRPr lang="en-US" altLang="zh-CN" sz="1200" dirty="0">
              <a:latin typeface="微软雅黑" panose="020B0503020204020204" pitchFamily="34" charset="-122"/>
              <a:ea typeface="微软雅黑" panose="020B0503020204020204" pitchFamily="34" charset="-122"/>
            </a:endParaRPr>
          </a:p>
          <a:p>
            <a:pPr marL="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 特点：健康</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娱乐</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休闲</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住宿</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餐饮</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购物于一体</a:t>
            </a:r>
            <a:endParaRPr lang="en-US" altLang="zh-CN" sz="1200" dirty="0">
              <a:latin typeface="微软雅黑" panose="020B0503020204020204" pitchFamily="34" charset="-122"/>
              <a:ea typeface="微软雅黑" panose="020B0503020204020204" pitchFamily="34" charset="-122"/>
            </a:endParaRPr>
          </a:p>
        </p:txBody>
      </p:sp>
      <p:sp>
        <p:nvSpPr>
          <p:cNvPr id="37" name="矩形 36"/>
          <p:cNvSpPr/>
          <p:nvPr/>
        </p:nvSpPr>
        <p:spPr>
          <a:xfrm>
            <a:off x="5952876" y="1074170"/>
            <a:ext cx="4667004" cy="400110"/>
          </a:xfrm>
          <a:prstGeom prst="rect">
            <a:avLst/>
          </a:prstGeom>
          <a:solidFill>
            <a:srgbClr val="00B0F0"/>
          </a:solidFill>
          <a:ln>
            <a:noFill/>
          </a:ln>
          <a:effectLst>
            <a:outerShdw blurRad="50800" dist="38100" dir="2700000" algn="tl" rotWithShape="0">
              <a:prstClr val="black">
                <a:alpha val="40000"/>
              </a:prstClr>
            </a:outerShdw>
          </a:effectLst>
        </p:spPr>
        <p:txBody>
          <a:bodyPr wrap="square">
            <a:spAutoFit/>
          </a:bodyPr>
          <a:lstStyle/>
          <a:p>
            <a:pPr algn="ctr"/>
            <a:r>
              <a:rPr lang="zh-CN" altLang="en-US" sz="2000" b="1" dirty="0">
                <a:solidFill>
                  <a:schemeClr val="accent4">
                    <a:lumMod val="60000"/>
                    <a:lumOff val="40000"/>
                  </a:schemeClr>
                </a:solidFill>
                <a:latin typeface="微软雅黑" panose="020B0503020204020204" pitchFamily="34" charset="-122"/>
                <a:ea typeface="微软雅黑" panose="020B0503020204020204" pitchFamily="34" charset="-122"/>
              </a:rPr>
              <a:t>大教育</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大</a:t>
            </a:r>
            <a:r>
              <a:rPr lang="zh-CN" altLang="en-US" sz="2000" b="1" dirty="0" smtClean="0">
                <a:solidFill>
                  <a:schemeClr val="bg1"/>
                </a:solidFill>
                <a:latin typeface="微软雅黑" panose="020B0503020204020204" pitchFamily="34" charset="-122"/>
                <a:ea typeface="微软雅黑" panose="020B0503020204020204" pitchFamily="34" charset="-122"/>
              </a:rPr>
              <a:t>健康</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大金融</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创新创业</a:t>
            </a:r>
            <a:endParaRPr lang="zh-CN" altLang="en-US" sz="2000" dirty="0">
              <a:solidFill>
                <a:schemeClr val="bg1"/>
              </a:solidFill>
            </a:endParaRPr>
          </a:p>
        </p:txBody>
      </p:sp>
      <p:sp>
        <p:nvSpPr>
          <p:cNvPr id="38" name="矩形 37"/>
          <p:cNvSpPr/>
          <p:nvPr/>
        </p:nvSpPr>
        <p:spPr>
          <a:xfrm>
            <a:off x="1422957" y="5460603"/>
            <a:ext cx="9353699" cy="1015663"/>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lnSpc>
                <a:spcPts val="2400"/>
              </a:lnSpc>
            </a:pPr>
            <a:r>
              <a:rPr lang="zh-CN" altLang="en-US" b="1" dirty="0" smtClean="0">
                <a:latin typeface="微软雅黑" panose="020B0503020204020204" pitchFamily="34" charset="-122"/>
                <a:ea typeface="微软雅黑" panose="020B0503020204020204" pitchFamily="34" charset="-122"/>
              </a:rPr>
              <a:t>打造园区</a:t>
            </a:r>
            <a:r>
              <a:rPr lang="zh-CN" altLang="zh-CN" b="1" dirty="0" smtClean="0">
                <a:latin typeface="微软雅黑" panose="020B0503020204020204" pitchFamily="34" charset="-122"/>
                <a:ea typeface="微软雅黑" panose="020B0503020204020204" pitchFamily="34" charset="-122"/>
              </a:rPr>
              <a:t>品牌</a:t>
            </a:r>
            <a:r>
              <a:rPr lang="zh-CN" altLang="zh-CN" b="1" dirty="0">
                <a:latin typeface="微软雅黑" panose="020B0503020204020204" pitchFamily="34" charset="-122"/>
                <a:ea typeface="微软雅黑" panose="020B0503020204020204" pitchFamily="34" charset="-122"/>
              </a:rPr>
              <a:t>文化</a:t>
            </a:r>
            <a:r>
              <a:rPr lang="zh-CN" altLang="zh-CN" b="1" dirty="0" smtClean="0">
                <a:latin typeface="微软雅黑" panose="020B0503020204020204" pitchFamily="34" charset="-122"/>
                <a:ea typeface="微软雅黑" panose="020B0503020204020204" pitchFamily="34" charset="-122"/>
              </a:rPr>
              <a:t>名片</a:t>
            </a:r>
            <a:r>
              <a:rPr lang="en-US" altLang="zh-CN" b="1" dirty="0" smtClean="0">
                <a:latin typeface="微软雅黑" panose="020B0503020204020204" pitchFamily="34" charset="-122"/>
                <a:ea typeface="微软雅黑" panose="020B0503020204020204" pitchFamily="34" charset="-122"/>
              </a:rPr>
              <a:t>——</a:t>
            </a:r>
            <a:r>
              <a:rPr lang="zh-CN" altLang="zh-CN" b="1" dirty="0" smtClean="0">
                <a:latin typeface="微软雅黑" panose="020B0503020204020204" pitchFamily="34" charset="-122"/>
                <a:ea typeface="微软雅黑" panose="020B0503020204020204" pitchFamily="34" charset="-122"/>
              </a:rPr>
              <a:t>“创意、智慧”</a:t>
            </a:r>
            <a:endParaRPr lang="en-US" altLang="zh-CN" b="1" dirty="0" smtClean="0">
              <a:latin typeface="微软雅黑" panose="020B0503020204020204" pitchFamily="34" charset="-122"/>
              <a:ea typeface="微软雅黑" panose="020B0503020204020204" pitchFamily="34" charset="-122"/>
            </a:endParaRPr>
          </a:p>
          <a:p>
            <a:pPr algn="ctr">
              <a:lnSpc>
                <a:spcPts val="2400"/>
              </a:lnSpc>
            </a:pPr>
            <a:r>
              <a:rPr lang="zh-CN" altLang="zh-CN" b="1" dirty="0" smtClean="0">
                <a:latin typeface="微软雅黑" panose="020B0503020204020204" pitchFamily="34" charset="-122"/>
                <a:ea typeface="微软雅黑" panose="020B0503020204020204" pitchFamily="34" charset="-122"/>
              </a:rPr>
              <a:t>集</a:t>
            </a:r>
            <a:r>
              <a:rPr lang="zh-CN" altLang="zh-CN" b="1" dirty="0">
                <a:latin typeface="微软雅黑" panose="020B0503020204020204" pitchFamily="34" charset="-122"/>
                <a:ea typeface="微软雅黑" panose="020B0503020204020204" pitchFamily="34" charset="-122"/>
              </a:rPr>
              <a:t>教育培训</a:t>
            </a:r>
            <a:r>
              <a:rPr lang="zh-CN"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实习实践、</a:t>
            </a:r>
            <a:r>
              <a:rPr lang="zh-CN" altLang="zh-CN" b="1" dirty="0" smtClean="0">
                <a:latin typeface="微软雅黑" panose="020B0503020204020204" pitchFamily="34" charset="-122"/>
                <a:ea typeface="微软雅黑" panose="020B0503020204020204" pitchFamily="34" charset="-122"/>
              </a:rPr>
              <a:t>创新</a:t>
            </a:r>
            <a:r>
              <a:rPr lang="zh-CN" altLang="zh-CN" b="1" dirty="0">
                <a:latin typeface="微软雅黑" panose="020B0503020204020204" pitchFamily="34" charset="-122"/>
                <a:ea typeface="微软雅黑" panose="020B0503020204020204" pitchFamily="34" charset="-122"/>
              </a:rPr>
              <a:t>创业教育、创新创业项目孵化、生活休闲、文化娱乐于</a:t>
            </a:r>
            <a:r>
              <a:rPr lang="zh-CN" altLang="zh-CN" b="1" dirty="0" smtClean="0">
                <a:latin typeface="微软雅黑" panose="020B0503020204020204" pitchFamily="34" charset="-122"/>
                <a:ea typeface="微软雅黑" panose="020B0503020204020204" pitchFamily="34" charset="-122"/>
              </a:rPr>
              <a:t>一体</a:t>
            </a:r>
            <a:endParaRPr lang="en-US" altLang="zh-CN" b="1" dirty="0" smtClean="0">
              <a:latin typeface="微软雅黑" panose="020B0503020204020204" pitchFamily="34" charset="-122"/>
              <a:ea typeface="微软雅黑" panose="020B0503020204020204" pitchFamily="34" charset="-122"/>
            </a:endParaRPr>
          </a:p>
          <a:p>
            <a:pPr algn="ctr">
              <a:lnSpc>
                <a:spcPts val="2400"/>
              </a:lnSpc>
            </a:pPr>
            <a:r>
              <a:rPr lang="zh-CN" altLang="zh-CN" b="1" dirty="0" smtClean="0">
                <a:latin typeface="微软雅黑" panose="020B0503020204020204" pitchFamily="34" charset="-122"/>
                <a:ea typeface="微软雅黑" panose="020B0503020204020204" pitchFamily="34" charset="-122"/>
              </a:rPr>
              <a:t>提供</a:t>
            </a:r>
            <a:r>
              <a:rPr lang="zh-CN" altLang="zh-CN" b="1" dirty="0">
                <a:latin typeface="微软雅黑" panose="020B0503020204020204" pitchFamily="34" charset="-122"/>
                <a:ea typeface="微软雅黑" panose="020B0503020204020204" pitchFamily="34" charset="-122"/>
              </a:rPr>
              <a:t>定制化“一站式”</a:t>
            </a:r>
            <a:r>
              <a:rPr lang="zh-CN" altLang="zh-CN" b="1" dirty="0" smtClean="0">
                <a:latin typeface="微软雅黑" panose="020B0503020204020204" pitchFamily="34" charset="-122"/>
                <a:ea typeface="微软雅黑" panose="020B0503020204020204" pitchFamily="34" charset="-122"/>
              </a:rPr>
              <a:t>服务</a:t>
            </a:r>
            <a:endParaRPr lang="zh-CN" altLang="en-US" b="1" dirty="0">
              <a:latin typeface="微软雅黑" panose="020B0503020204020204" pitchFamily="34" charset="-122"/>
              <a:ea typeface="微软雅黑" panose="020B0503020204020204" pitchFamily="34" charset="-122"/>
            </a:endParaRPr>
          </a:p>
        </p:txBody>
      </p:sp>
      <p:graphicFrame>
        <p:nvGraphicFramePr>
          <p:cNvPr id="39" name="图示 38"/>
          <p:cNvGraphicFramePr/>
          <p:nvPr>
            <p:extLst>
              <p:ext uri="{D42A27DB-BD31-4B8C-83A1-F6EECF244321}">
                <p14:modId xmlns:p14="http://schemas.microsoft.com/office/powerpoint/2010/main" val="248141007"/>
              </p:ext>
            </p:extLst>
          </p:nvPr>
        </p:nvGraphicFramePr>
        <p:xfrm>
          <a:off x="273631" y="2018389"/>
          <a:ext cx="4178959" cy="3300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矩形 39"/>
          <p:cNvSpPr/>
          <p:nvPr/>
        </p:nvSpPr>
        <p:spPr>
          <a:xfrm>
            <a:off x="4731559" y="1455228"/>
            <a:ext cx="7109639" cy="458908"/>
          </a:xfrm>
          <a:prstGeom prst="rect">
            <a:avLst/>
          </a:prstGeom>
        </p:spPr>
        <p:txBody>
          <a:bodyPr wrap="none">
            <a:spAutoFit/>
          </a:bodyPr>
          <a:lstStyle/>
          <a:p>
            <a:pPr>
              <a:lnSpc>
                <a:spcPct val="150000"/>
              </a:lnSpc>
            </a:pPr>
            <a:r>
              <a:rPr lang="zh-CN" altLang="en-US" b="1" smtClean="0">
                <a:solidFill>
                  <a:srgbClr val="0070C0"/>
                </a:solidFill>
                <a:latin typeface="微软雅黑" panose="020B0503020204020204" pitchFamily="34" charset="-122"/>
                <a:ea typeface="微软雅黑" panose="020B0503020204020204" pitchFamily="34" charset="-122"/>
              </a:rPr>
              <a:t>大力孵化和培育中小微企业，助推“大众创业、万众创新”贯彻落实</a:t>
            </a:r>
            <a:endParaRPr lang="en-US" altLang="zh-CN" b="1" dirty="0">
              <a:solidFill>
                <a:srgbClr val="0070C0"/>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 y="404813"/>
            <a:ext cx="11563348" cy="241230"/>
            <a:chOff x="2" y="404813"/>
            <a:chExt cx="9468948" cy="241230"/>
          </a:xfrm>
        </p:grpSpPr>
        <p:grpSp>
          <p:nvGrpSpPr>
            <p:cNvPr id="20" name="组合 19"/>
            <p:cNvGrpSpPr/>
            <p:nvPr/>
          </p:nvGrpSpPr>
          <p:grpSpPr>
            <a:xfrm>
              <a:off x="2" y="404813"/>
              <a:ext cx="1768415" cy="241230"/>
              <a:chOff x="0" y="404813"/>
              <a:chExt cx="1794013" cy="241230"/>
            </a:xfrm>
          </p:grpSpPr>
          <p:cxnSp>
            <p:nvCxnSpPr>
              <p:cNvPr id="22" name="直接连接符 21"/>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1768417" y="404813"/>
              <a:ext cx="7700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MH_Other_5"/>
          <p:cNvSpPr>
            <a:spLocks noChangeArrowheads="1"/>
          </p:cNvSpPr>
          <p:nvPr>
            <p:custDataLst>
              <p:tags r:id="rId1"/>
            </p:custDataLst>
          </p:nvPr>
        </p:nvSpPr>
        <p:spPr bwMode="auto">
          <a:xfrm>
            <a:off x="282869" y="963330"/>
            <a:ext cx="4026130" cy="62846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（四）园区创新创业教育体系建设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8" name="矩形 25"/>
          <p:cNvSpPr>
            <a:spLocks noChangeArrowheads="1"/>
          </p:cNvSpPr>
          <p:nvPr/>
        </p:nvSpPr>
        <p:spPr bwMode="auto">
          <a:xfrm>
            <a:off x="385868" y="1732839"/>
            <a:ext cx="2267637"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800" b="1" dirty="0" smtClean="0">
                <a:solidFill>
                  <a:srgbClr val="C00000"/>
                </a:solidFill>
                <a:latin typeface="微软雅黑" pitchFamily="34" charset="-122"/>
                <a:ea typeface="微软雅黑" pitchFamily="34" charset="-122"/>
              </a:rPr>
              <a:t>1. </a:t>
            </a:r>
            <a:r>
              <a:rPr lang="zh-CN" altLang="en-US" sz="1800" b="1" dirty="0" smtClean="0">
                <a:solidFill>
                  <a:srgbClr val="C00000"/>
                </a:solidFill>
                <a:latin typeface="微软雅黑" pitchFamily="34" charset="-122"/>
                <a:ea typeface="微软雅黑" pitchFamily="34" charset="-122"/>
              </a:rPr>
              <a:t>双创中心总体规划</a:t>
            </a:r>
            <a:endParaRPr lang="zh-CN" altLang="en-US" sz="18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40186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086854" y="61415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algn="ctr" defTabSz="914274"/>
            <a:endParaRPr lang="zh-CN" altLang="en-US">
              <a:solidFill>
                <a:prstClr val="white"/>
              </a:solidFill>
            </a:endParaRPr>
          </a:p>
        </p:txBody>
      </p:sp>
      <p:sp>
        <p:nvSpPr>
          <p:cNvPr id="4" name="文本框 3"/>
          <p:cNvSpPr txBox="1"/>
          <p:nvPr/>
        </p:nvSpPr>
        <p:spPr>
          <a:xfrm>
            <a:off x="3478644" y="1119781"/>
            <a:ext cx="2613546" cy="584759"/>
          </a:xfrm>
          <a:prstGeom prst="rect">
            <a:avLst/>
          </a:prstGeom>
          <a:noFill/>
        </p:spPr>
        <p:txBody>
          <a:bodyPr wrap="square" lIns="91427" tIns="45712" rIns="91427" bIns="45712" rtlCol="0">
            <a:spAutoFit/>
          </a:bodyPr>
          <a:lstStyle/>
          <a:p>
            <a:pPr algn="ctr" defTabSz="914274"/>
            <a:r>
              <a:rPr lang="zh-CN" altLang="en-US" sz="3200" b="1" dirty="0" smtClean="0">
                <a:solidFill>
                  <a:prstClr val="white"/>
                </a:solidFill>
                <a:latin typeface="微软雅黑" panose="020B0503020204020204" pitchFamily="34" charset="-122"/>
                <a:ea typeface="微软雅黑" panose="020B0503020204020204" pitchFamily="34" charset="-122"/>
              </a:rPr>
              <a:t>目 录</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424177" y="2428997"/>
            <a:ext cx="9187591" cy="2633320"/>
            <a:chOff x="3139514" y="2755774"/>
            <a:chExt cx="9187591" cy="2633320"/>
          </a:xfrm>
        </p:grpSpPr>
        <p:grpSp>
          <p:nvGrpSpPr>
            <p:cNvPr id="14" name="组合 13"/>
            <p:cNvGrpSpPr/>
            <p:nvPr/>
          </p:nvGrpSpPr>
          <p:grpSpPr>
            <a:xfrm>
              <a:off x="3139515" y="4162857"/>
              <a:ext cx="3321528" cy="550033"/>
              <a:chOff x="2846475" y="4859326"/>
              <a:chExt cx="3321528" cy="550033"/>
            </a:xfrm>
          </p:grpSpPr>
          <p:sp>
            <p:nvSpPr>
              <p:cNvPr id="15" name="文本框 32"/>
              <p:cNvSpPr txBox="1"/>
              <p:nvPr/>
            </p:nvSpPr>
            <p:spPr>
              <a:xfrm>
                <a:off x="3530677" y="4859326"/>
                <a:ext cx="2637326"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建设内容措施</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6" name="文本框 34"/>
              <p:cNvSpPr txBox="1"/>
              <p:nvPr/>
            </p:nvSpPr>
            <p:spPr>
              <a:xfrm>
                <a:off x="2846475" y="4859326"/>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三</a:t>
                </a:r>
              </a:p>
            </p:txBody>
          </p:sp>
        </p:grpSp>
        <p:grpSp>
          <p:nvGrpSpPr>
            <p:cNvPr id="18" name="组合 17"/>
            <p:cNvGrpSpPr/>
            <p:nvPr/>
          </p:nvGrpSpPr>
          <p:grpSpPr>
            <a:xfrm>
              <a:off x="3139515" y="3446082"/>
              <a:ext cx="9187590" cy="578621"/>
              <a:chOff x="2846475" y="4988557"/>
              <a:chExt cx="9187590" cy="578621"/>
            </a:xfrm>
          </p:grpSpPr>
          <p:sp>
            <p:nvSpPr>
              <p:cNvPr id="19" name="文本框 32"/>
              <p:cNvSpPr txBox="1"/>
              <p:nvPr/>
            </p:nvSpPr>
            <p:spPr>
              <a:xfrm>
                <a:off x="3530674" y="4988557"/>
                <a:ext cx="8503391"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建设目标思路</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0" name="文本框 34"/>
              <p:cNvSpPr txBox="1"/>
              <p:nvPr/>
            </p:nvSpPr>
            <p:spPr>
              <a:xfrm>
                <a:off x="2846475" y="5017145"/>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二</a:t>
                </a:r>
              </a:p>
            </p:txBody>
          </p:sp>
        </p:grpSp>
        <p:grpSp>
          <p:nvGrpSpPr>
            <p:cNvPr id="17" name="组合 16"/>
            <p:cNvGrpSpPr/>
            <p:nvPr/>
          </p:nvGrpSpPr>
          <p:grpSpPr>
            <a:xfrm>
              <a:off x="3139515" y="2755774"/>
              <a:ext cx="8824177" cy="575913"/>
              <a:chOff x="2846475" y="5096027"/>
              <a:chExt cx="8824177" cy="575913"/>
            </a:xfrm>
          </p:grpSpPr>
          <p:sp>
            <p:nvSpPr>
              <p:cNvPr id="21" name="文本框 32"/>
              <p:cNvSpPr txBox="1"/>
              <p:nvPr/>
            </p:nvSpPr>
            <p:spPr>
              <a:xfrm>
                <a:off x="3530676" y="5121907"/>
                <a:ext cx="8139976"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建设背景意义</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2" name="文本框 34"/>
              <p:cNvSpPr txBox="1"/>
              <p:nvPr/>
            </p:nvSpPr>
            <p:spPr>
              <a:xfrm>
                <a:off x="2846475" y="5096027"/>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一</a:t>
                </a:r>
              </a:p>
            </p:txBody>
          </p:sp>
        </p:grpSp>
        <p:grpSp>
          <p:nvGrpSpPr>
            <p:cNvPr id="23" name="组合 22"/>
            <p:cNvGrpSpPr/>
            <p:nvPr/>
          </p:nvGrpSpPr>
          <p:grpSpPr>
            <a:xfrm>
              <a:off x="3139514" y="4815184"/>
              <a:ext cx="8355253" cy="573910"/>
              <a:chOff x="2846474" y="4674232"/>
              <a:chExt cx="8355253" cy="573910"/>
            </a:xfrm>
          </p:grpSpPr>
          <p:sp>
            <p:nvSpPr>
              <p:cNvPr id="24" name="文本框 32"/>
              <p:cNvSpPr txBox="1"/>
              <p:nvPr/>
            </p:nvSpPr>
            <p:spPr>
              <a:xfrm>
                <a:off x="3530674" y="4674232"/>
                <a:ext cx="7671053"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园区运作模式</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5" name="文本框 34"/>
              <p:cNvSpPr txBox="1"/>
              <p:nvPr/>
            </p:nvSpPr>
            <p:spPr>
              <a:xfrm>
                <a:off x="2846474" y="4698109"/>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四</a:t>
                </a:r>
              </a:p>
            </p:txBody>
          </p:sp>
        </p:grpSp>
      </p:grpSp>
      <p:sp>
        <p:nvSpPr>
          <p:cNvPr id="26" name="文本框 32"/>
          <p:cNvSpPr txBox="1"/>
          <p:nvPr/>
        </p:nvSpPr>
        <p:spPr>
          <a:xfrm>
            <a:off x="3140049" y="5190840"/>
            <a:ext cx="7671053"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项目实施保障</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7" name="文本框 34"/>
          <p:cNvSpPr txBox="1"/>
          <p:nvPr/>
        </p:nvSpPr>
        <p:spPr>
          <a:xfrm>
            <a:off x="2424177" y="5190839"/>
            <a:ext cx="715871"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五</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Tree>
    <p:extLst>
      <p:ext uri="{BB962C8B-B14F-4D97-AF65-F5344CB8AC3E}">
        <p14:creationId xmlns:p14="http://schemas.microsoft.com/office/powerpoint/2010/main" val="34164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18</a:t>
            </a:r>
            <a:endParaRPr lang="zh-CN" altLang="en-US" sz="1600" b="1" dirty="0"/>
          </a:p>
        </p:txBody>
      </p:sp>
      <p:graphicFrame>
        <p:nvGraphicFramePr>
          <p:cNvPr id="35" name="表格 34"/>
          <p:cNvGraphicFramePr>
            <a:graphicFrameLocks noGrp="1"/>
          </p:cNvGraphicFramePr>
          <p:nvPr>
            <p:extLst>
              <p:ext uri="{D42A27DB-BD31-4B8C-83A1-F6EECF244321}">
                <p14:modId xmlns:p14="http://schemas.microsoft.com/office/powerpoint/2010/main" val="2186930156"/>
              </p:ext>
            </p:extLst>
          </p:nvPr>
        </p:nvGraphicFramePr>
        <p:xfrm>
          <a:off x="1026418" y="2196935"/>
          <a:ext cx="10259201" cy="4343442"/>
        </p:xfrm>
        <a:graphic>
          <a:graphicData uri="http://schemas.openxmlformats.org/drawingml/2006/table">
            <a:tbl>
              <a:tblPr firstRow="1" firstCol="1" bandRow="1" bandCol="1">
                <a:tableStyleId>{5C22544A-7EE6-4342-B048-85BDC9FD1C3A}</a:tableStyleId>
              </a:tblPr>
              <a:tblGrid>
                <a:gridCol w="898029"/>
                <a:gridCol w="1937990"/>
                <a:gridCol w="7423182"/>
              </a:tblGrid>
              <a:tr h="337947">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类型</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拟引进业态</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b"/>
                      <a:r>
                        <a:rPr lang="zh-CN" altLang="zh-CN" sz="1400" b="1" kern="1200" dirty="0" smtClean="0">
                          <a:solidFill>
                            <a:schemeClr val="lt1"/>
                          </a:solidFill>
                          <a:effectLst/>
                          <a:latin typeface="微软雅黑" panose="020B0503020204020204" pitchFamily="34" charset="-122"/>
                          <a:ea typeface="微软雅黑" panose="020B0503020204020204" pitchFamily="34" charset="-122"/>
                          <a:cs typeface="+mn-cs"/>
                        </a:rPr>
                        <a:t>连锁加盟（创新创业方向）</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r>
              <a:tr h="330343">
                <a:tc rowSpan="9">
                  <a:txBody>
                    <a:bodyPr/>
                    <a:lstStyle/>
                    <a:p>
                      <a:pPr algn="ctr" fontAlgn="ctr"/>
                      <a:r>
                        <a:rPr lang="zh-CN" altLang="en-US" sz="1400" u="none" strike="noStrike" dirty="0">
                          <a:solidFill>
                            <a:schemeClr val="bg1"/>
                          </a:solidFill>
                          <a:effectLst/>
                          <a:latin typeface="微软雅黑" panose="020B0503020204020204" pitchFamily="34" charset="-122"/>
                          <a:ea typeface="微软雅黑" panose="020B0503020204020204" pitchFamily="34" charset="-122"/>
                        </a:rPr>
                        <a:t>大教育</a:t>
                      </a:r>
                      <a:endParaRPr lang="zh-CN" altLang="en-US"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b"/>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早教</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b"/>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大风车</a:t>
                      </a:r>
                      <a:r>
                        <a:rPr lang="en-US" altLang="zh-CN" sz="1400" u="none" strike="noStrike" dirty="0" err="1" smtClean="0">
                          <a:solidFill>
                            <a:schemeClr val="tx1"/>
                          </a:solidFill>
                          <a:effectLst/>
                          <a:latin typeface="微软雅黑" panose="020B0503020204020204" pitchFamily="34" charset="-122"/>
                          <a:ea typeface="微软雅黑" panose="020B0503020204020204" pitchFamily="34" charset="-122"/>
                        </a:rPr>
                        <a:t>Dafengche</a:t>
                      </a:r>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、红黄蓝、东方爱婴、</a:t>
                      </a:r>
                      <a:r>
                        <a:rPr lang="en-US" altLang="zh-CN" sz="1400" u="none" strike="noStrike" dirty="0" smtClean="0">
                          <a:solidFill>
                            <a:schemeClr val="tx1"/>
                          </a:solidFill>
                          <a:effectLst/>
                          <a:latin typeface="微软雅黑" panose="020B0503020204020204" pitchFamily="34" charset="-122"/>
                          <a:ea typeface="微软雅黑" panose="020B0503020204020204" pitchFamily="34" charset="-122"/>
                        </a:rPr>
                        <a:t>Gymboree</a:t>
                      </a:r>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金宝贝、</a:t>
                      </a:r>
                      <a:r>
                        <a:rPr lang="en-US" altLang="zh-CN" sz="1400" u="none" strike="noStrike" dirty="0" err="1" smtClean="0">
                          <a:solidFill>
                            <a:schemeClr val="tx1"/>
                          </a:solidFill>
                          <a:effectLst/>
                          <a:latin typeface="微软雅黑" panose="020B0503020204020204" pitchFamily="34" charset="-122"/>
                          <a:ea typeface="微软雅黑" panose="020B0503020204020204" pitchFamily="34" charset="-122"/>
                        </a:rPr>
                        <a:t>MyGym</a:t>
                      </a:r>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美吉姆 、</a:t>
                      </a:r>
                      <a:r>
                        <a:rPr lang="en-US" altLang="zh-CN" sz="1400" u="none" strike="noStrike" dirty="0" smtClean="0">
                          <a:solidFill>
                            <a:schemeClr val="tx1"/>
                          </a:solidFill>
                          <a:effectLst/>
                          <a:latin typeface="微软雅黑" panose="020B0503020204020204" pitchFamily="34" charset="-122"/>
                          <a:ea typeface="微软雅黑" panose="020B0503020204020204" pitchFamily="34" charset="-122"/>
                        </a:rPr>
                        <a:t>COMBABY</a:t>
                      </a:r>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新爱婴、亲亲袋鼠</a:t>
                      </a:r>
                      <a:r>
                        <a:rPr lang="en-US" altLang="zh-CN" sz="1400" u="none" strike="noStrike" dirty="0" err="1" smtClean="0">
                          <a:solidFill>
                            <a:schemeClr val="tx1"/>
                          </a:solidFill>
                          <a:effectLst/>
                          <a:latin typeface="微软雅黑" panose="020B0503020204020204" pitchFamily="34" charset="-122"/>
                          <a:ea typeface="微软雅黑" panose="020B0503020204020204" pitchFamily="34" charset="-122"/>
                        </a:rPr>
                        <a:t>ViNCi</a:t>
                      </a:r>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、小太阳、蒙特梭利</a:t>
                      </a:r>
                      <a:r>
                        <a:rPr lang="en-US" altLang="zh-CN" sz="1400" u="none" strike="noStrike" dirty="0" smtClean="0">
                          <a:solidFill>
                            <a:schemeClr val="tx1"/>
                          </a:solidFill>
                          <a:effectLst/>
                          <a:latin typeface="微软雅黑" panose="020B0503020204020204" pitchFamily="34" charset="-122"/>
                          <a:ea typeface="微软雅黑" panose="020B0503020204020204" pitchFamily="34" charset="-122"/>
                        </a:rPr>
                        <a:t>MTSR</a:t>
                      </a:r>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、赢在起点</a:t>
                      </a:r>
                      <a:r>
                        <a:rPr lang="en-US" altLang="zh-CN" sz="1400" u="none" strike="noStrike" dirty="0" err="1" smtClean="0">
                          <a:solidFill>
                            <a:schemeClr val="tx1"/>
                          </a:solidFill>
                          <a:effectLst/>
                          <a:latin typeface="微软雅黑" panose="020B0503020204020204" pitchFamily="34" charset="-122"/>
                          <a:ea typeface="微软雅黑" panose="020B0503020204020204" pitchFamily="34" charset="-122"/>
                        </a:rPr>
                        <a:t>Elitebaby</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r>
              <a:tr h="330343">
                <a:tc vMerge="1">
                  <a:txBody>
                    <a:bodyPr/>
                    <a:lstStyle/>
                    <a:p>
                      <a:endParaRPr lang="zh-CN" altLang="en-US"/>
                    </a:p>
                  </a:txBody>
                  <a:tcPr/>
                </a:tc>
                <a:tc>
                  <a:txBody>
                    <a:bodyPr/>
                    <a:lstStyle/>
                    <a:p>
                      <a:pPr algn="ctr" fontAlgn="b"/>
                      <a:r>
                        <a:rPr lang="zh-CN" altLang="en-US" sz="1400" u="none" strike="noStrike" dirty="0">
                          <a:solidFill>
                            <a:schemeClr val="tx1"/>
                          </a:solidFill>
                          <a:effectLst/>
                          <a:latin typeface="微软雅黑" panose="020B0503020204020204" pitchFamily="34" charset="-122"/>
                          <a:ea typeface="微软雅黑" panose="020B0503020204020204" pitchFamily="34" charset="-122"/>
                        </a:rPr>
                        <a:t>　</a:t>
                      </a:r>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少儿兴趣培养</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b"/>
                      <a:r>
                        <a:rPr lang="en-US" altLang="zh-CN" sz="1400" u="none" strike="noStrike" dirty="0" smtClean="0">
                          <a:solidFill>
                            <a:schemeClr val="tx1"/>
                          </a:solidFill>
                          <a:effectLst/>
                          <a:latin typeface="微软雅黑" panose="020B0503020204020204" pitchFamily="34" charset="-122"/>
                          <a:ea typeface="微软雅黑" panose="020B0503020204020204" pitchFamily="34" charset="-122"/>
                        </a:rPr>
                        <a:t>EF</a:t>
                      </a:r>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英孚教育青少儿英语、金宝贝国际早教、迪士尼英语、泡泡少儿英语、天才密码、瑞思学科英语、学而思等</a:t>
                      </a:r>
                    </a:p>
                  </a:txBody>
                  <a:tcPr marL="9525" marR="9525" marT="9525" marB="0" anchor="ctr"/>
                </a:tc>
              </a:tr>
              <a:tr h="224730">
                <a:tc vMerge="1">
                  <a:txBody>
                    <a:bodyPr/>
                    <a:lstStyle/>
                    <a:p>
                      <a:endParaRPr lang="zh-CN" altLang="en-US"/>
                    </a:p>
                  </a:txBody>
                  <a:tcPr/>
                </a:tc>
                <a:tc>
                  <a:txBody>
                    <a:bodyPr/>
                    <a:lstStyle/>
                    <a:p>
                      <a:pPr marL="0" algn="ctr" defTabSz="914400" rtl="0" eaLnBrk="1" fontAlgn="b" latinLnBrk="0" hangingPunct="1"/>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托管机构</a:t>
                      </a:r>
                      <a:endParaRPr lang="zh-CN" altLang="en-US" sz="14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l"/>
                      <a:r>
                        <a:rPr lang="zh-CN" altLang="en-US" sz="1400" u="none" strike="noStrike" kern="1200" smtClean="0">
                          <a:solidFill>
                            <a:schemeClr val="tx1"/>
                          </a:solidFill>
                          <a:effectLst/>
                          <a:latin typeface="微软雅黑" panose="020B0503020204020204" pitchFamily="34" charset="-122"/>
                          <a:ea typeface="微软雅黑" panose="020B0503020204020204" pitchFamily="34" charset="-122"/>
                          <a:cs typeface="+mn-cs"/>
                        </a:rPr>
                        <a:t>贝尔</a:t>
                      </a:r>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安亲课后托育、晋级托管、小饭桌、小书童、纳思书院等</a:t>
                      </a:r>
                    </a:p>
                  </a:txBody>
                  <a:tcPr marL="9525" marR="9525" marT="9525" marB="0" anchor="ctr"/>
                </a:tc>
              </a:tr>
              <a:tr h="224730">
                <a:tc vMerge="1">
                  <a:txBody>
                    <a:bodyPr/>
                    <a:lstStyle/>
                    <a:p>
                      <a:endParaRPr lang="zh-CN" altLang="en-US"/>
                    </a:p>
                  </a:txBody>
                  <a:tcPr/>
                </a:tc>
                <a:tc>
                  <a:txBody>
                    <a:bodyPr/>
                    <a:lstStyle/>
                    <a:p>
                      <a:pPr marL="0" algn="ctr" defTabSz="914400" rtl="0" eaLnBrk="1" fontAlgn="b" latinLnBrk="0" hangingPunct="1"/>
                      <a:r>
                        <a:rPr lang="zh-CN" altLang="en-US" sz="1400" b="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幼儿园</a:t>
                      </a:r>
                      <a:endParaRPr lang="zh-CN" altLang="en-US" sz="1400" b="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l"/>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集美国际多语幼儿园，集美双语教学图书馆（新疆、西藏等地区）</a:t>
                      </a:r>
                    </a:p>
                  </a:txBody>
                  <a:tcPr marL="9525" marR="9525" marT="9525" marB="0" anchor="ctr"/>
                </a:tc>
              </a:tr>
              <a:tr h="224730">
                <a:tc vMerge="1">
                  <a:txBody>
                    <a:bodyPr/>
                    <a:lstStyle/>
                    <a:p>
                      <a:endParaRPr lang="zh-CN" altLang="en-US"/>
                    </a:p>
                  </a:txBody>
                  <a:tcPr/>
                </a:tc>
                <a:tc>
                  <a:txBody>
                    <a:bodyPr/>
                    <a:lstStyle/>
                    <a:p>
                      <a:pPr marL="0" algn="ctr" defTabSz="914400" rtl="0" eaLnBrk="1" fontAlgn="b" latinLnBrk="0" hangingPunct="1"/>
                      <a:r>
                        <a:rPr lang="zh-CN" altLang="en-US" sz="1400" b="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升学考试培训（</a:t>
                      </a:r>
                      <a:r>
                        <a:rPr lang="en-US" altLang="zh-CN" sz="1400" b="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K12</a:t>
                      </a:r>
                      <a:r>
                        <a:rPr lang="zh-CN" altLang="en-US" sz="1400" b="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zh-CN" altLang="en-US" sz="1400" b="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algn="l"/>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优胜教育、创教育、思齐教育、拓维教育、文都教育、海文教育、新东方在线培训等</a:t>
                      </a:r>
                    </a:p>
                  </a:txBody>
                  <a:tcPr marL="9525" marR="9525" marT="9525" marB="0" anchor="ctr"/>
                </a:tc>
              </a:tr>
              <a:tr h="224730">
                <a:tc vMerge="1">
                  <a:txBody>
                    <a:bodyPr/>
                    <a:lstStyle/>
                    <a:p>
                      <a:endParaRPr lang="zh-CN" altLang="en-US"/>
                    </a:p>
                  </a:txBody>
                  <a:tcPr/>
                </a:tc>
                <a:tc>
                  <a:txBody>
                    <a:bodyPr/>
                    <a:lstStyle/>
                    <a:p>
                      <a:pPr marL="0" algn="ctr" defTabSz="914400" rtl="0" eaLnBrk="1" fontAlgn="b" latinLnBrk="0" hangingPunct="1"/>
                      <a:r>
                        <a:rPr lang="zh-CN" altLang="en-US" sz="1400" b="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素质拓展（</a:t>
                      </a:r>
                      <a:r>
                        <a:rPr lang="en-US" altLang="zh-CN" sz="1400" b="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K12</a:t>
                      </a:r>
                      <a:r>
                        <a:rPr lang="zh-CN" altLang="en-US" sz="1400" b="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zh-CN" altLang="en-US" sz="1400" b="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algn="l" defTabSz="914400" rtl="0" eaLnBrk="1" fontAlgn="b" latinLnBrk="0" hangingPunct="1"/>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创新科技实践、素质拓展创意、主题文化交流、生命安全体验、财商教育、职业体验等；</a:t>
                      </a:r>
                      <a:endParaRPr lang="zh-CN" altLang="en-US" sz="14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r>
              <a:tr h="224730">
                <a:tc vMerge="1">
                  <a:txBody>
                    <a:bodyPr/>
                    <a:lstStyle/>
                    <a:p>
                      <a:endParaRPr lang="zh-CN" altLang="en-US"/>
                    </a:p>
                  </a:txBody>
                  <a:tcPr/>
                </a:tc>
                <a:tc>
                  <a:txBody>
                    <a:bodyPr/>
                    <a:lstStyle/>
                    <a:p>
                      <a:pPr marL="0" algn="ctr" defTabSz="914400" rtl="0" eaLnBrk="1" fontAlgn="b" latinLnBrk="0" hangingPunct="1"/>
                      <a:r>
                        <a:rPr lang="zh-CN" altLang="en-US" sz="1400" b="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兴趣特长培训（</a:t>
                      </a:r>
                      <a:r>
                        <a:rPr lang="en-US" altLang="zh-CN" sz="1400" b="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K12</a:t>
                      </a:r>
                      <a:r>
                        <a:rPr lang="zh-CN" altLang="en-US" sz="1400" b="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zh-CN" altLang="en-US" sz="1400" b="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algn="l" defTabSz="914400" rtl="0" eaLnBrk="1" fontAlgn="b" latinLnBrk="0" hangingPunct="1"/>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国学、美术、艺术、音乐、舞蹈、乐器、书法、武术（跆拳道、太极拳、射箭）、棋类等</a:t>
                      </a:r>
                      <a:endParaRPr lang="zh-CN" altLang="en-US" sz="14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r>
              <a:tr h="330343">
                <a:tc vMerge="1">
                  <a:txBody>
                    <a:bodyPr/>
                    <a:lstStyle/>
                    <a:p>
                      <a:endParaRPr lang="zh-CN" altLang="en-US"/>
                    </a:p>
                  </a:txBody>
                  <a:tcPr/>
                </a:tc>
                <a:tc>
                  <a:txBody>
                    <a:bodyPr/>
                    <a:lstStyle/>
                    <a:p>
                      <a:pPr marL="0" algn="ctr" defTabSz="914400" rtl="0" eaLnBrk="1" fontAlgn="b" latinLnBrk="0" hangingPunct="1"/>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外语</a:t>
                      </a:r>
                      <a:r>
                        <a:rPr lang="en-US" altLang="zh-CN"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留学</a:t>
                      </a:r>
                      <a:r>
                        <a:rPr lang="en-US" altLang="zh-CN"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考级</a:t>
                      </a:r>
                      <a:r>
                        <a:rPr lang="en-US" altLang="zh-CN"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公务员考试</a:t>
                      </a:r>
                      <a:r>
                        <a:rPr lang="en-US" altLang="zh-CN"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培训</a:t>
                      </a:r>
                      <a:endParaRPr lang="zh-CN" altLang="en-US" sz="14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新东方、好未来、学大教育、正保远程教育、环球雅思、弘成教育、安博教育、中公教育、巨人教育、龙文教育、</a:t>
                      </a:r>
                      <a:r>
                        <a:rPr lang="en-US" altLang="zh-CN"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VIPABC</a:t>
                      </a:r>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、琅琅、</a:t>
                      </a:r>
                      <a:r>
                        <a:rPr lang="en-US" altLang="zh-CN"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VIPKID</a:t>
                      </a:r>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、美联英语、昂立教育等</a:t>
                      </a:r>
                    </a:p>
                  </a:txBody>
                  <a:tcPr marL="9525" marR="9525" marT="9525" marB="0" anchor="ctr"/>
                </a:tc>
              </a:tr>
              <a:tr h="224730">
                <a:tc vMerge="1">
                  <a:txBody>
                    <a:bodyPr/>
                    <a:lstStyle/>
                    <a:p>
                      <a:endParaRPr lang="zh-CN" altLang="en-US"/>
                    </a:p>
                  </a:txBody>
                  <a:tcPr/>
                </a:tc>
                <a:tc>
                  <a:txBody>
                    <a:bodyPr/>
                    <a:lstStyle/>
                    <a:p>
                      <a:pPr marL="0" algn="ctr" defTabSz="914400" rtl="0" eaLnBrk="1" fontAlgn="b" latinLnBrk="0" hangingPunct="1"/>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老年教育</a:t>
                      </a:r>
                      <a:endParaRPr lang="zh-CN" altLang="en-US" sz="14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c>
                  <a:txBody>
                    <a:bodyPr/>
                    <a:lstStyle/>
                    <a:p>
                      <a:pPr marL="0" algn="l" defTabSz="914400" rtl="0" eaLnBrk="1" fontAlgn="b" latinLnBrk="0" hangingPunct="1"/>
                      <a:r>
                        <a:rPr lang="zh-CN" altLang="en-US" sz="14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群众艺术馆文化馆、老年图书馆、养老保健培训、老年</a:t>
                      </a:r>
                      <a:r>
                        <a:rPr lang="zh-CN" altLang="en-US" sz="1400" u="none" strike="noStrike" kern="1200" smtClean="0">
                          <a:solidFill>
                            <a:schemeClr val="tx1"/>
                          </a:solidFill>
                          <a:effectLst/>
                          <a:latin typeface="微软雅黑" panose="020B0503020204020204" pitchFamily="34" charset="-122"/>
                          <a:ea typeface="微软雅黑" panose="020B0503020204020204" pitchFamily="34" charset="-122"/>
                          <a:cs typeface="+mn-cs"/>
                        </a:rPr>
                        <a:t>艺术培养等</a:t>
                      </a:r>
                      <a:endParaRPr lang="zh-CN" altLang="en-US" sz="14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tc>
              </a:tr>
              <a:tr h="224730">
                <a:tc rowSpan="6">
                  <a:txBody>
                    <a:bodyPr/>
                    <a:lstStyle/>
                    <a:p>
                      <a:pPr algn="ctr" fontAlgn="ctr"/>
                      <a:r>
                        <a:rPr lang="zh-CN" altLang="en-US" sz="1400" u="none" strike="noStrike" dirty="0">
                          <a:solidFill>
                            <a:schemeClr val="bg1"/>
                          </a:solidFill>
                          <a:effectLst/>
                          <a:latin typeface="微软雅黑" panose="020B0503020204020204" pitchFamily="34" charset="-122"/>
                          <a:ea typeface="微软雅黑" panose="020B0503020204020204" pitchFamily="34" charset="-122"/>
                        </a:rPr>
                        <a:t>大健康</a:t>
                      </a:r>
                      <a:endParaRPr lang="zh-CN" altLang="en-US"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solidFill>
                      <a:srgbClr val="0070C0"/>
                    </a:solidFill>
                  </a:tcPr>
                </a:tc>
                <a:tc>
                  <a:txBody>
                    <a:bodyPr/>
                    <a:lstStyle/>
                    <a:p>
                      <a:pPr algn="ctr"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健康管理</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康佰瑞健康管理机构、喜尔施健康管理机构等</a:t>
                      </a:r>
                    </a:p>
                  </a:txBody>
                  <a:tcPr marL="9525" marR="9525" marT="9525" marB="0" anchor="ctr"/>
                </a:tc>
              </a:tr>
              <a:tr h="224730">
                <a:tc vMerge="1">
                  <a:txBody>
                    <a:bodyPr/>
                    <a:lstStyle/>
                    <a:p>
                      <a:endParaRPr lang="zh-CN" altLang="en-US"/>
                    </a:p>
                  </a:txBody>
                  <a:tcPr>
                    <a:solidFill>
                      <a:srgbClr val="0070C0"/>
                    </a:solidFill>
                  </a:tcPr>
                </a:tc>
                <a:tc>
                  <a:txBody>
                    <a:bodyPr/>
                    <a:lstStyle/>
                    <a:p>
                      <a:pPr algn="ctr"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心理健康与咨询</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心理健康教育与咨询中心、</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r>
              <a:tr h="224730">
                <a:tc vMerge="1">
                  <a:txBody>
                    <a:bodyPr/>
                    <a:lstStyle/>
                    <a:p>
                      <a:endParaRPr lang="zh-CN" altLang="en-US"/>
                    </a:p>
                  </a:txBody>
                  <a:tcPr>
                    <a:solidFill>
                      <a:srgbClr val="0070C0"/>
                    </a:solidFill>
                  </a:tcPr>
                </a:tc>
                <a:tc>
                  <a:txBody>
                    <a:bodyPr/>
                    <a:lstStyle/>
                    <a:p>
                      <a:pPr algn="ctr"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营养保健</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健康减肥机构、中草药健康产品（无限极、冬虫夏草）</a:t>
                      </a:r>
                    </a:p>
                  </a:txBody>
                  <a:tcPr marL="9525" marR="9525" marT="9525" marB="0" anchor="ctr"/>
                </a:tc>
              </a:tr>
              <a:tr h="224730">
                <a:tc vMerge="1">
                  <a:txBody>
                    <a:bodyPr/>
                    <a:lstStyle/>
                    <a:p>
                      <a:endParaRPr lang="zh-CN" altLang="en-US"/>
                    </a:p>
                  </a:txBody>
                  <a:tcPr/>
                </a:tc>
                <a:tc>
                  <a:txBody>
                    <a:bodyPr/>
                    <a:lstStyle/>
                    <a:p>
                      <a:pPr algn="ctr"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体检</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微谱集团、爱康国宾体检中心等</a:t>
                      </a:r>
                    </a:p>
                  </a:txBody>
                  <a:tcPr marL="9525" marR="9525" marT="9525" marB="0" anchor="ctr"/>
                </a:tc>
              </a:tr>
              <a:tr h="224730">
                <a:tc vMerge="1">
                  <a:txBody>
                    <a:bodyPr/>
                    <a:lstStyle/>
                    <a:p>
                      <a:endParaRPr lang="zh-CN" altLang="en-US"/>
                    </a:p>
                  </a:txBody>
                  <a:tcPr/>
                </a:tc>
                <a:tc>
                  <a:txBody>
                    <a:bodyPr/>
                    <a:lstStyle/>
                    <a:p>
                      <a:pPr algn="ctr"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健身</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健身俱乐部等、（高尔夫、网球、羽毛球）运动俱乐部、游泳等</a:t>
                      </a:r>
                    </a:p>
                  </a:txBody>
                  <a:tcPr marL="9525" marR="9525" marT="9525" marB="0" anchor="ctr"/>
                </a:tc>
              </a:tr>
              <a:tr h="224730">
                <a:tc vMerge="1">
                  <a:txBody>
                    <a:bodyPr/>
                    <a:lstStyle/>
                    <a:p>
                      <a:endParaRPr lang="zh-CN" altLang="en-US"/>
                    </a:p>
                  </a:txBody>
                  <a:tcPr>
                    <a:solidFill>
                      <a:srgbClr val="0070C0"/>
                    </a:solidFill>
                  </a:tcPr>
                </a:tc>
                <a:tc>
                  <a:txBody>
                    <a:bodyPr/>
                    <a:lstStyle/>
                    <a:p>
                      <a:pPr algn="ctr" fontAlgn="b"/>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养老</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b"/>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新东苑</a:t>
                      </a:r>
                      <a:r>
                        <a:rPr lang="en-US" altLang="zh-CN" sz="1400" u="none" strike="noStrike" dirty="0" smtClean="0">
                          <a:solidFill>
                            <a:schemeClr val="tx1"/>
                          </a:solidFill>
                          <a:effectLst/>
                          <a:latin typeface="微软雅黑" panose="020B0503020204020204" pitchFamily="34" charset="-122"/>
                          <a:ea typeface="微软雅黑" panose="020B0503020204020204" pitchFamily="34" charset="-122"/>
                        </a:rPr>
                        <a:t>.</a:t>
                      </a:r>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快乐家园、万怡医养、日月星、汇晨养老、</a:t>
                      </a:r>
                      <a:r>
                        <a:rPr lang="en-US" altLang="zh-CN" sz="1400" u="none" strike="noStrike" dirty="0" smtClean="0">
                          <a:solidFill>
                            <a:schemeClr val="tx1"/>
                          </a:solidFill>
                          <a:effectLst/>
                          <a:latin typeface="微软雅黑" panose="020B0503020204020204" pitchFamily="34" charset="-122"/>
                          <a:ea typeface="微软雅黑" panose="020B0503020204020204" pitchFamily="34" charset="-122"/>
                        </a:rPr>
                        <a:t>CP</a:t>
                      </a:r>
                      <a:r>
                        <a:rPr lang="zh-CN" altLang="en-US" sz="1400" u="none" strike="noStrike" dirty="0" smtClean="0">
                          <a:solidFill>
                            <a:schemeClr val="tx1"/>
                          </a:solidFill>
                          <a:effectLst/>
                          <a:latin typeface="微软雅黑" panose="020B0503020204020204" pitchFamily="34" charset="-122"/>
                          <a:ea typeface="微软雅黑" panose="020B0503020204020204" pitchFamily="34" charset="-122"/>
                        </a:rPr>
                        <a:t>长者屋、美好家园等</a:t>
                      </a:r>
                      <a:r>
                        <a:rPr lang="zh-CN" altLang="en-US" sz="1400" u="none" strike="noStrike" dirty="0">
                          <a:solidFill>
                            <a:schemeClr val="tx1"/>
                          </a:solidFill>
                          <a:effectLst/>
                          <a:latin typeface="微软雅黑" panose="020B0503020204020204" pitchFamily="34" charset="-122"/>
                          <a:ea typeface="微软雅黑" panose="020B0503020204020204" pitchFamily="34" charset="-122"/>
                        </a:rPr>
                        <a:t>　</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grpSp>
        <p:nvGrpSpPr>
          <p:cNvPr id="23" name="组合 22"/>
          <p:cNvGrpSpPr/>
          <p:nvPr/>
        </p:nvGrpSpPr>
        <p:grpSpPr>
          <a:xfrm>
            <a:off x="886002" y="1328550"/>
            <a:ext cx="10584223" cy="651732"/>
            <a:chOff x="6940449" y="2963136"/>
            <a:chExt cx="3146185" cy="1652723"/>
          </a:xfrm>
        </p:grpSpPr>
        <p:sp>
          <p:nvSpPr>
            <p:cNvPr id="24" name="MH_SubTitle_2"/>
            <p:cNvSpPr/>
            <p:nvPr>
              <p:custDataLst>
                <p:tags r:id="rId1"/>
              </p:custDataLst>
            </p:nvPr>
          </p:nvSpPr>
          <p:spPr>
            <a:xfrm>
              <a:off x="6940449" y="2963136"/>
              <a:ext cx="3146185" cy="1652723"/>
            </a:xfrm>
            <a:prstGeom prst="rect">
              <a:avLst/>
            </a:prstGeom>
            <a:solidFill>
              <a:srgbClr val="FEFFFF"/>
            </a:solidFill>
            <a:ln w="9525">
              <a:solidFill>
                <a:srgbClr val="B2B2B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anchor="ctr">
              <a:noAutofit/>
            </a:bodyPr>
            <a:lstStyle/>
            <a:p>
              <a:pPr marL="171450" indent="-171450">
                <a:lnSpc>
                  <a:spcPct val="150000"/>
                </a:lnSpc>
                <a:buFont typeface="Wingdings" pitchFamily="2" charset="2"/>
                <a:buChar char="u"/>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6982188" y="3029277"/>
              <a:ext cx="3059289" cy="1482927"/>
            </a:xfrm>
            <a:prstGeom prst="rect">
              <a:avLst/>
            </a:prstGeom>
          </p:spPr>
          <p:txBody>
            <a:bodyPr wrap="square">
              <a:spAutoFit/>
            </a:bodyPr>
            <a:lstStyle/>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九大实习实践中心：</a:t>
              </a:r>
              <a:r>
                <a:rPr lang="zh-CN" altLang="zh-CN" sz="1600" dirty="0" smtClean="0">
                  <a:latin typeface="微软雅黑" panose="020B0503020204020204" pitchFamily="34" charset="-122"/>
                  <a:ea typeface="微软雅黑" panose="020B0503020204020204" pitchFamily="34" charset="-122"/>
                </a:rPr>
                <a:t>大</a:t>
              </a:r>
              <a:r>
                <a:rPr lang="zh-CN" altLang="zh-CN" sz="1600" dirty="0">
                  <a:latin typeface="微软雅黑" panose="020B0503020204020204" pitchFamily="34" charset="-122"/>
                  <a:ea typeface="微软雅黑" panose="020B0503020204020204" pitchFamily="34" charset="-122"/>
                </a:rPr>
                <a:t>教育实习中心；大健康服务中心；实习酒店</a:t>
              </a:r>
              <a:r>
                <a:rPr lang="zh-CN" altLang="zh-CN" sz="1600" dirty="0" smtClean="0">
                  <a:latin typeface="微软雅黑" panose="020B0503020204020204" pitchFamily="34" charset="-122"/>
                  <a:ea typeface="微软雅黑" panose="020B0503020204020204" pitchFamily="34" charset="-122"/>
                </a:rPr>
                <a:t>；康复</a:t>
              </a:r>
              <a:r>
                <a:rPr lang="zh-CN" altLang="zh-CN" sz="1600" dirty="0">
                  <a:latin typeface="微软雅黑" panose="020B0503020204020204" pitchFamily="34" charset="-122"/>
                  <a:ea typeface="微软雅黑" panose="020B0503020204020204" pitchFamily="34" charset="-122"/>
                </a:rPr>
                <a:t>医疗实习中心</a:t>
              </a:r>
              <a:r>
                <a:rPr lang="zh-CN" altLang="zh-CN" sz="1600" dirty="0" smtClean="0">
                  <a:latin typeface="微软雅黑" panose="020B0503020204020204" pitchFamily="34" charset="-122"/>
                  <a:ea typeface="微软雅黑" panose="020B0503020204020204" pitchFamily="34" charset="-122"/>
                </a:rPr>
                <a:t>；金融</a:t>
              </a:r>
              <a:r>
                <a:rPr lang="zh-CN" altLang="zh-CN" sz="1600" dirty="0">
                  <a:latin typeface="微软雅黑" panose="020B0503020204020204" pitchFamily="34" charset="-122"/>
                  <a:ea typeface="微软雅黑" panose="020B0503020204020204" pitchFamily="34" charset="-122"/>
                </a:rPr>
                <a:t>服务实习中心</a:t>
              </a:r>
              <a:r>
                <a:rPr lang="zh-CN" altLang="zh-CN" sz="1600" dirty="0" smtClean="0">
                  <a:latin typeface="微软雅黑" panose="020B0503020204020204" pitchFamily="34" charset="-122"/>
                  <a:ea typeface="微软雅黑" panose="020B0503020204020204" pitchFamily="34" charset="-122"/>
                </a:rPr>
                <a:t>；绿色</a:t>
              </a:r>
              <a:r>
                <a:rPr lang="zh-CN" altLang="zh-CN" sz="1600" dirty="0">
                  <a:latin typeface="微软雅黑" panose="020B0503020204020204" pitchFamily="34" charset="-122"/>
                  <a:ea typeface="微软雅黑" panose="020B0503020204020204" pitchFamily="34" charset="-122"/>
                </a:rPr>
                <a:t>健康饮食中心；工艺美术雕刻中心；创业融资服务中心；互联网</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创业中心等。</a:t>
              </a:r>
              <a:endParaRPr lang="zh-CN" altLang="en-US" sz="1600" dirty="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1" y="404813"/>
            <a:ext cx="11610973" cy="241230"/>
            <a:chOff x="2" y="404813"/>
            <a:chExt cx="9468948" cy="241230"/>
          </a:xfrm>
        </p:grpSpPr>
        <p:grpSp>
          <p:nvGrpSpPr>
            <p:cNvPr id="33" name="组合 32"/>
            <p:cNvGrpSpPr/>
            <p:nvPr/>
          </p:nvGrpSpPr>
          <p:grpSpPr>
            <a:xfrm>
              <a:off x="2" y="404813"/>
              <a:ext cx="1768415" cy="241230"/>
              <a:chOff x="0" y="404813"/>
              <a:chExt cx="1794013" cy="241230"/>
            </a:xfrm>
          </p:grpSpPr>
          <p:cxnSp>
            <p:nvCxnSpPr>
              <p:cNvPr id="41" name="直接连接符 40"/>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a:off x="1768417" y="404813"/>
              <a:ext cx="7700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矩形 25"/>
          <p:cNvSpPr>
            <a:spLocks noChangeArrowheads="1"/>
          </p:cNvSpPr>
          <p:nvPr/>
        </p:nvSpPr>
        <p:spPr bwMode="auto">
          <a:xfrm>
            <a:off x="228926" y="701297"/>
            <a:ext cx="2267637"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800" b="1" dirty="0">
                <a:solidFill>
                  <a:srgbClr val="C00000"/>
                </a:solidFill>
                <a:latin typeface="微软雅黑" pitchFamily="34" charset="-122"/>
                <a:ea typeface="微软雅黑" pitchFamily="34" charset="-122"/>
              </a:rPr>
              <a:t>2</a:t>
            </a:r>
            <a:r>
              <a:rPr lang="en-US" altLang="zh-CN" sz="1800" b="1" dirty="0" smtClean="0">
                <a:solidFill>
                  <a:srgbClr val="C00000"/>
                </a:solidFill>
                <a:latin typeface="微软雅黑" pitchFamily="34" charset="-122"/>
                <a:ea typeface="微软雅黑" pitchFamily="34" charset="-122"/>
              </a:rPr>
              <a:t>. </a:t>
            </a:r>
            <a:r>
              <a:rPr lang="zh-CN" altLang="en-US" sz="1800" b="1" dirty="0" smtClean="0">
                <a:solidFill>
                  <a:srgbClr val="C00000"/>
                </a:solidFill>
                <a:latin typeface="微软雅黑" pitchFamily="34" charset="-122"/>
                <a:ea typeface="微软雅黑" pitchFamily="34" charset="-122"/>
              </a:rPr>
              <a:t>双创实践中心功能</a:t>
            </a:r>
            <a:endParaRPr lang="zh-CN" altLang="en-US" sz="18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606173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19</a:t>
            </a:r>
            <a:endParaRPr lang="zh-CN" altLang="en-US" sz="1600" b="1" dirty="0"/>
          </a:p>
        </p:txBody>
      </p:sp>
      <p:sp>
        <p:nvSpPr>
          <p:cNvPr id="24" name="Rectangle 3"/>
          <p:cNvSpPr>
            <a:spLocks noChangeArrowheads="1"/>
          </p:cNvSpPr>
          <p:nvPr/>
        </p:nvSpPr>
        <p:spPr bwMode="auto">
          <a:xfrm>
            <a:off x="1364588" y="1897097"/>
            <a:ext cx="9484256" cy="1477328"/>
          </a:xfrm>
          <a:prstGeom prst="rect">
            <a:avLst/>
          </a:prstGeom>
          <a:solidFill>
            <a:schemeClr val="bg1">
              <a:lumMod val="85000"/>
            </a:schemeClr>
          </a:solidFill>
          <a:ln>
            <a:noFill/>
          </a:ln>
          <a:effectLst/>
        </p:spPr>
        <p:txBody>
          <a:bodyPr vert="horz" wrap="square" lIns="91440" tIns="45720" rIns="91440" bIns="45720" numCol="1" anchor="ctr" anchorCtr="0" compatLnSpc="1">
            <a:prstTxWarp prst="textNoShape">
              <a:avLst/>
            </a:prstTxWarp>
            <a:spAutoFit/>
          </a:bodyPr>
          <a:lstStyle/>
          <a:p>
            <a:pPr marL="285750" lvl="0" indent="-285750" fontAlgn="base">
              <a:lnSpc>
                <a:spcPct val="150000"/>
              </a:lnSpc>
              <a:spcBef>
                <a:spcPct val="0"/>
              </a:spcBef>
              <a:spcAft>
                <a:spcPct val="0"/>
              </a:spcAft>
              <a:buFont typeface="Wingdings" panose="05000000000000000000" pitchFamily="2" charset="2"/>
              <a:buChar char="Ø"/>
            </a:pPr>
            <a:r>
              <a:rPr kumimoji="0" lang="zh-CN" altLang="en-US"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立足地方或区域</a:t>
            </a:r>
            <a:r>
              <a:rPr lang="zh-CN" altLang="en-US" sz="1500" dirty="0" smtClean="0">
                <a:latin typeface="微软雅黑" panose="020B0503020204020204" pitchFamily="34" charset="-122"/>
                <a:ea typeface="微软雅黑" panose="020B0503020204020204" pitchFamily="34" charset="-122"/>
                <a:cs typeface="Times New Roman" pitchFamily="18" charset="0"/>
              </a:rPr>
              <a:t>未来</a:t>
            </a:r>
            <a:r>
              <a:rPr lang="en-US" altLang="zh-CN" sz="1500" dirty="0">
                <a:latin typeface="微软雅黑" panose="020B0503020204020204" pitchFamily="34" charset="-122"/>
                <a:ea typeface="微软雅黑" panose="020B0503020204020204" pitchFamily="34" charset="-122"/>
                <a:cs typeface="Times New Roman" pitchFamily="18" charset="0"/>
              </a:rPr>
              <a:t>5-10</a:t>
            </a:r>
            <a:r>
              <a:rPr lang="zh-CN" altLang="en-US" sz="1500" dirty="0" smtClean="0">
                <a:latin typeface="微软雅黑" panose="020B0503020204020204" pitchFamily="34" charset="-122"/>
                <a:ea typeface="微软雅黑" panose="020B0503020204020204" pitchFamily="34" charset="-122"/>
                <a:cs typeface="Times New Roman" pitchFamily="18" charset="0"/>
              </a:rPr>
              <a:t>年产业重点</a:t>
            </a:r>
            <a:r>
              <a:rPr lang="zh-CN" altLang="en-US" sz="1500" dirty="0">
                <a:latin typeface="微软雅黑" panose="020B0503020204020204" pitchFamily="34" charset="-122"/>
                <a:ea typeface="微软雅黑" panose="020B0503020204020204" pitchFamily="34" charset="-122"/>
                <a:cs typeface="Times New Roman" pitchFamily="18" charset="0"/>
              </a:rPr>
              <a:t>发展方向</a:t>
            </a:r>
            <a:endParaRPr kumimoji="0" lang="en-US" altLang="zh-CN"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285750" indent="-285750" fontAlgn="base">
              <a:lnSpc>
                <a:spcPct val="150000"/>
              </a:lnSpc>
              <a:spcBef>
                <a:spcPct val="0"/>
              </a:spcBef>
              <a:spcAft>
                <a:spcPct val="0"/>
              </a:spcAft>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cs typeface="Times New Roman" pitchFamily="18" charset="0"/>
              </a:rPr>
              <a:t>攻克产业发展和企业技术难题</a:t>
            </a:r>
            <a:endParaRPr lang="en-US" altLang="zh-CN" sz="1500" dirty="0">
              <a:latin typeface="微软雅黑" panose="020B0503020204020204" pitchFamily="34" charset="-122"/>
              <a:ea typeface="微软雅黑" panose="020B0503020204020204" pitchFamily="34" charset="-122"/>
              <a:cs typeface="Times New Roman" pitchFamily="18" charset="0"/>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tabLst/>
            </a:pPr>
            <a:r>
              <a:rPr kumimoji="0" lang="zh-CN" altLang="en-US"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引入国内外知名研究机构，或与国内外知名院校、知名企业及本地龙头企业共建</a:t>
            </a:r>
            <a:r>
              <a:rPr kumimoji="0" lang="en-US" altLang="zh-CN"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5-10</a:t>
            </a:r>
            <a:r>
              <a:rPr kumimoji="0" lang="zh-CN" altLang="en-US"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个协同创新与研究中心</a:t>
            </a:r>
            <a:endParaRPr kumimoji="0" lang="en-US" altLang="zh-CN"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Ø"/>
              <a:tabLst/>
            </a:pPr>
            <a:r>
              <a:rPr kumimoji="0" lang="zh-CN" altLang="en-US"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打造</a:t>
            </a:r>
            <a:r>
              <a:rPr lang="zh-CN" altLang="en-US" sz="1500" dirty="0" smtClean="0">
                <a:latin typeface="微软雅黑" panose="020B0503020204020204" pitchFamily="34" charset="-122"/>
                <a:ea typeface="微软雅黑" panose="020B0503020204020204" pitchFamily="34" charset="-122"/>
                <a:cs typeface="Times New Roman" pitchFamily="18" charset="0"/>
              </a:rPr>
              <a:t>地方或区域</a:t>
            </a:r>
            <a:r>
              <a:rPr kumimoji="0" lang="zh-CN" altLang="en-US"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核心竞争优势（技术</a:t>
            </a:r>
            <a:r>
              <a:rPr kumimoji="0" lang="en-US" altLang="zh-CN"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r>
              <a:rPr kumimoji="0" lang="zh-CN" altLang="en-US"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人才）和核心特色品牌</a:t>
            </a:r>
            <a:endParaRPr kumimoji="0" lang="zh-CN" altLang="en-US" sz="1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p:txBody>
      </p:sp>
      <p:pic>
        <p:nvPicPr>
          <p:cNvPr id="19" name="图片 1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0682" y="3482456"/>
            <a:ext cx="8152069" cy="2932498"/>
          </a:xfrm>
          <a:prstGeom prst="rect">
            <a:avLst/>
          </a:prstGeom>
          <a:noFill/>
        </p:spPr>
      </p:pic>
      <p:sp>
        <p:nvSpPr>
          <p:cNvPr id="20" name="矩形 19"/>
          <p:cNvSpPr/>
          <p:nvPr/>
        </p:nvSpPr>
        <p:spPr>
          <a:xfrm>
            <a:off x="1364588" y="1327243"/>
            <a:ext cx="5602816" cy="499624"/>
          </a:xfrm>
          <a:prstGeom prst="rect">
            <a:avLst/>
          </a:prstGeom>
        </p:spPr>
        <p:txBody>
          <a:bodyPr wrap="none">
            <a:spAutoFit/>
          </a:bodyPr>
          <a:lstStyle/>
          <a:p>
            <a:pPr marL="285750" indent="-285750">
              <a:lnSpc>
                <a:spcPct val="150000"/>
              </a:lnSpc>
              <a:buFont typeface="Wingdings" panose="05000000000000000000" pitchFamily="2" charset="2"/>
              <a:buChar char="l"/>
            </a:pPr>
            <a:r>
              <a:rPr lang="zh-CN" altLang="en-US" sz="2000" b="1" dirty="0" smtClean="0">
                <a:solidFill>
                  <a:srgbClr val="0070C0"/>
                </a:solidFill>
                <a:latin typeface="微软雅黑" panose="020B0503020204020204" pitchFamily="34" charset="-122"/>
                <a:ea typeface="微软雅黑" panose="020B0503020204020204" pitchFamily="34" charset="-122"/>
              </a:rPr>
              <a:t>促进产学研协同创新，助力地方产业持续发展</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2" y="404813"/>
            <a:ext cx="11620498" cy="241230"/>
            <a:chOff x="2" y="404813"/>
            <a:chExt cx="9468948" cy="241230"/>
          </a:xfrm>
        </p:grpSpPr>
        <p:grpSp>
          <p:nvGrpSpPr>
            <p:cNvPr id="22" name="组合 21"/>
            <p:cNvGrpSpPr/>
            <p:nvPr/>
          </p:nvGrpSpPr>
          <p:grpSpPr>
            <a:xfrm>
              <a:off x="2" y="404813"/>
              <a:ext cx="1768415" cy="241230"/>
              <a:chOff x="0" y="404813"/>
              <a:chExt cx="1794013" cy="241230"/>
            </a:xfrm>
          </p:grpSpPr>
          <p:cxnSp>
            <p:nvCxnSpPr>
              <p:cNvPr id="25" name="直接连接符 24"/>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3" name="直接连接符 22"/>
            <p:cNvCxnSpPr/>
            <p:nvPr/>
          </p:nvCxnSpPr>
          <p:spPr>
            <a:xfrm>
              <a:off x="1768417" y="404813"/>
              <a:ext cx="7700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矩形 25"/>
          <p:cNvSpPr>
            <a:spLocks noChangeArrowheads="1"/>
          </p:cNvSpPr>
          <p:nvPr/>
        </p:nvSpPr>
        <p:spPr bwMode="auto">
          <a:xfrm>
            <a:off x="219136" y="683623"/>
            <a:ext cx="2429540" cy="3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134" tIns="35577" rIns="71134" bIns="35577">
            <a:spAutoFit/>
          </a:bodyPr>
          <a:lstStyle>
            <a:lvl1pPr>
              <a:lnSpc>
                <a:spcPct val="90000"/>
              </a:lnSpc>
              <a:spcBef>
                <a:spcPts val="15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750"/>
              </a:spcBef>
              <a:buFont typeface="Arial" panose="020B0604020202020204" pitchFamily="34" charset="0"/>
              <a:buChar char="•"/>
              <a:defRPr sz="36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750"/>
              </a:spcBef>
              <a:buFont typeface="Arial" panose="020B0604020202020204" pitchFamily="34" charset="0"/>
              <a:buChar char="•"/>
              <a:defRPr sz="3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877888" eaLnBrk="0" fontAlgn="base" hangingPunct="0">
              <a:lnSpc>
                <a:spcPct val="90000"/>
              </a:lnSpc>
              <a:spcBef>
                <a:spcPts val="750"/>
              </a:spcBef>
              <a:spcAft>
                <a:spcPct val="0"/>
              </a:spcAft>
              <a:buFont typeface="Arial" panose="020B0604020202020204" pitchFamily="34" charset="0"/>
              <a:buChar char="•"/>
              <a:defRPr sz="27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800" b="1" dirty="0" smtClean="0">
                <a:solidFill>
                  <a:srgbClr val="C00000"/>
                </a:solidFill>
                <a:latin typeface="微软雅黑" pitchFamily="34" charset="-122"/>
                <a:ea typeface="微软雅黑" pitchFamily="34" charset="-122"/>
              </a:rPr>
              <a:t>3.</a:t>
            </a:r>
            <a:r>
              <a:rPr lang="zh-CN" altLang="en-US" sz="1800" b="1" dirty="0">
                <a:solidFill>
                  <a:srgbClr val="C00000"/>
                </a:solidFill>
                <a:latin typeface="微软雅黑" pitchFamily="34" charset="-122"/>
                <a:ea typeface="微软雅黑" pitchFamily="34" charset="-122"/>
              </a:rPr>
              <a:t>协同创新与</a:t>
            </a:r>
            <a:r>
              <a:rPr lang="zh-CN" altLang="en-US" sz="1800" b="1" dirty="0" smtClean="0">
                <a:solidFill>
                  <a:srgbClr val="C00000"/>
                </a:solidFill>
                <a:latin typeface="微软雅黑" pitchFamily="34" charset="-122"/>
                <a:ea typeface="微软雅黑" pitchFamily="34" charset="-122"/>
              </a:rPr>
              <a:t>研究中心</a:t>
            </a:r>
            <a:endParaRPr lang="zh-CN" altLang="en-US" sz="18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65981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20</a:t>
            </a:r>
            <a:endParaRPr lang="zh-CN" altLang="en-US" sz="1600" b="1" dirty="0"/>
          </a:p>
        </p:txBody>
      </p:sp>
      <p:sp>
        <p:nvSpPr>
          <p:cNvPr id="24" name="AutoShape 2"/>
          <p:cNvSpPr>
            <a:spLocks noChangeArrowheads="1"/>
          </p:cNvSpPr>
          <p:nvPr/>
        </p:nvSpPr>
        <p:spPr bwMode="gray">
          <a:xfrm>
            <a:off x="510824" y="1526155"/>
            <a:ext cx="3678409" cy="3370936"/>
          </a:xfrm>
          <a:prstGeom prst="roundRect">
            <a:avLst>
              <a:gd name="adj" fmla="val 2259"/>
            </a:avLst>
          </a:prstGeom>
          <a:solidFill>
            <a:schemeClr val="accent1">
              <a:lumMod val="40000"/>
              <a:lumOff val="60000"/>
            </a:schemeClr>
          </a:solidFill>
          <a:ln w="3175" cap="flat" cmpd="sng">
            <a:noFill/>
            <a:bevel/>
          </a:ln>
        </p:spPr>
        <p:txBody>
          <a:bodyPr anchor="ctr" anchorCtr="0"/>
          <a:lstStyle/>
          <a:p>
            <a:pPr indent="-285750">
              <a:lnSpc>
                <a:spcPct val="150000"/>
              </a:lnSpc>
              <a:buFont typeface="Wingdings" pitchFamily="2" charset="2"/>
              <a:buChar char="Ø"/>
            </a:pPr>
            <a:r>
              <a:rPr lang="zh-CN" altLang="zh-CN" sz="1600" b="1" dirty="0" smtClean="0">
                <a:solidFill>
                  <a:srgbClr val="0070C0"/>
                </a:solidFill>
                <a:latin typeface="微软雅黑" panose="020B0503020204020204" pitchFamily="34" charset="-122"/>
                <a:ea typeface="微软雅黑" panose="020B0503020204020204" pitchFamily="34" charset="-122"/>
              </a:rPr>
              <a:t>中小学</a:t>
            </a:r>
            <a:r>
              <a:rPr lang="zh-CN" altLang="zh-CN" sz="1600" b="1" dirty="0">
                <a:solidFill>
                  <a:srgbClr val="0070C0"/>
                </a:solidFill>
                <a:latin typeface="微软雅黑" panose="020B0503020204020204" pitchFamily="34" charset="-122"/>
                <a:ea typeface="微软雅黑" panose="020B0503020204020204" pitchFamily="34" charset="-122"/>
              </a:rPr>
              <a:t>和</a:t>
            </a:r>
            <a:r>
              <a:rPr lang="zh-CN" altLang="zh-CN" sz="1600" b="1" dirty="0" smtClean="0">
                <a:solidFill>
                  <a:srgbClr val="0070C0"/>
                </a:solidFill>
                <a:latin typeface="微软雅黑" panose="020B0503020204020204" pitchFamily="34" charset="-122"/>
                <a:ea typeface="微软雅黑" panose="020B0503020204020204" pitchFamily="34" charset="-122"/>
              </a:rPr>
              <a:t>幼儿园</a:t>
            </a:r>
            <a:r>
              <a:rPr lang="zh-CN" altLang="en-US" sz="1600" b="1"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新建</a:t>
            </a:r>
            <a:r>
              <a:rPr lang="zh-CN" altLang="zh-CN" sz="1600" dirty="0" smtClean="0">
                <a:latin typeface="微软雅黑" panose="020B0503020204020204" pitchFamily="34" charset="-122"/>
                <a:ea typeface="微软雅黑" panose="020B0503020204020204" pitchFamily="34" charset="-122"/>
              </a:rPr>
              <a:t>或</a:t>
            </a:r>
            <a:r>
              <a:rPr lang="zh-CN" altLang="zh-CN" sz="1600" dirty="0">
                <a:latin typeface="微软雅黑" panose="020B0503020204020204" pitchFamily="34" charset="-122"/>
                <a:ea typeface="微软雅黑" panose="020B0503020204020204" pitchFamily="34" charset="-122"/>
              </a:rPr>
              <a:t>引入知名重点中小学和</a:t>
            </a:r>
            <a:r>
              <a:rPr lang="zh-CN" altLang="zh-CN" sz="1600" dirty="0" smtClean="0">
                <a:latin typeface="微软雅黑" panose="020B0503020204020204" pitchFamily="34" charset="-122"/>
                <a:ea typeface="微软雅黑" panose="020B0503020204020204" pitchFamily="34" charset="-122"/>
              </a:rPr>
              <a:t>幼儿园，</a:t>
            </a:r>
            <a:r>
              <a:rPr lang="zh-CN" altLang="zh-CN" sz="1600" dirty="0">
                <a:latin typeface="微软雅黑" panose="020B0503020204020204" pitchFamily="34" charset="-122"/>
                <a:ea typeface="微软雅黑" panose="020B0503020204020204" pitchFamily="34" charset="-122"/>
              </a:rPr>
              <a:t>实现</a:t>
            </a:r>
            <a:r>
              <a:rPr lang="zh-CN" altLang="zh-CN" sz="1600" dirty="0" smtClean="0">
                <a:latin typeface="微软雅黑" panose="020B0503020204020204" pitchFamily="34" charset="-122"/>
                <a:ea typeface="微软雅黑" panose="020B0503020204020204" pitchFamily="34" charset="-122"/>
              </a:rPr>
              <a:t>园区</a:t>
            </a:r>
            <a:r>
              <a:rPr lang="en-US" altLang="zh-CN" sz="1600" dirty="0" smtClean="0">
                <a:latin typeface="微软雅黑" panose="020B0503020204020204" pitchFamily="34" charset="-122"/>
                <a:ea typeface="微软雅黑" panose="020B0503020204020204" pitchFamily="34" charset="-122"/>
              </a:rPr>
              <a:t>K12</a:t>
            </a:r>
            <a:r>
              <a:rPr lang="zh-CN" altLang="zh-CN" sz="1600" dirty="0">
                <a:latin typeface="微软雅黑" panose="020B0503020204020204" pitchFamily="34" charset="-122"/>
                <a:ea typeface="微软雅黑" panose="020B0503020204020204" pitchFamily="34" charset="-122"/>
              </a:rPr>
              <a:t>一条龙教育</a:t>
            </a:r>
            <a:r>
              <a:rPr lang="zh-CN" altLang="zh-CN" sz="1600" dirty="0" smtClean="0">
                <a:latin typeface="微软雅黑" panose="020B0503020204020204" pitchFamily="34" charset="-122"/>
                <a:ea typeface="微软雅黑" panose="020B0503020204020204" pitchFamily="34" charset="-122"/>
              </a:rPr>
              <a:t>服务</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a:p>
            <a:pPr indent="-285750">
              <a:lnSpc>
                <a:spcPct val="150000"/>
              </a:lnSpc>
              <a:buFont typeface="Wingdings" pitchFamily="2" charset="2"/>
              <a:buChar char="Ø"/>
            </a:pPr>
            <a:r>
              <a:rPr lang="zh-CN" altLang="en-US" sz="1600" b="1" smtClean="0">
                <a:solidFill>
                  <a:srgbClr val="0070C0"/>
                </a:solidFill>
                <a:latin typeface="微软雅黑" panose="020B0503020204020204" pitchFamily="34" charset="-122"/>
                <a:ea typeface="微软雅黑" panose="020B0503020204020204" pitchFamily="34" charset="-122"/>
              </a:rPr>
              <a:t>住宅</a:t>
            </a:r>
            <a:r>
              <a:rPr lang="en-US" altLang="zh-CN" sz="1600" b="1" smtClean="0">
                <a:solidFill>
                  <a:srgbClr val="0070C0"/>
                </a:solidFill>
                <a:latin typeface="微软雅黑" panose="020B0503020204020204" pitchFamily="34" charset="-122"/>
                <a:ea typeface="微软雅黑" panose="020B0503020204020204" pitchFamily="34" charset="-122"/>
              </a:rPr>
              <a:t>+</a:t>
            </a:r>
            <a:r>
              <a:rPr lang="zh-CN" altLang="en-US" sz="1600" b="1" smtClean="0">
                <a:solidFill>
                  <a:srgbClr val="0070C0"/>
                </a:solidFill>
                <a:latin typeface="微软雅黑" panose="020B0503020204020204" pitchFamily="34" charset="-122"/>
                <a:ea typeface="微软雅黑" panose="020B0503020204020204" pitchFamily="34" charset="-122"/>
              </a:rPr>
              <a:t>人才</a:t>
            </a:r>
            <a:r>
              <a:rPr lang="zh-CN" altLang="en-US" sz="1600" b="1" dirty="0" smtClean="0">
                <a:solidFill>
                  <a:srgbClr val="0070C0"/>
                </a:solidFill>
                <a:latin typeface="微软雅黑" panose="020B0503020204020204" pitchFamily="34" charset="-122"/>
                <a:ea typeface="微软雅黑" panose="020B0503020204020204" pitchFamily="34" charset="-122"/>
              </a:rPr>
              <a:t>公寓：</a:t>
            </a:r>
            <a:r>
              <a:rPr lang="zh-CN" altLang="en-US" sz="1600" dirty="0">
                <a:latin typeface="微软雅黑" panose="020B0503020204020204" pitchFamily="34" charset="-122"/>
                <a:ea typeface="微软雅黑" panose="020B0503020204020204" pitchFamily="34" charset="-122"/>
              </a:rPr>
              <a:t>服务</a:t>
            </a:r>
            <a:r>
              <a:rPr lang="zh-CN" altLang="zh-CN" sz="1600" dirty="0" smtClean="0">
                <a:latin typeface="微软雅黑" panose="020B0503020204020204" pitchFamily="34" charset="-122"/>
                <a:ea typeface="微软雅黑" panose="020B0503020204020204" pitchFamily="34" charset="-122"/>
              </a:rPr>
              <a:t>园区</a:t>
            </a:r>
            <a:r>
              <a:rPr lang="zh-CN" altLang="zh-CN" sz="1600" dirty="0">
                <a:latin typeface="微软雅黑" panose="020B0503020204020204" pitchFamily="34" charset="-122"/>
                <a:ea typeface="微软雅黑" panose="020B0503020204020204" pitchFamily="34" charset="-122"/>
              </a:rPr>
              <a:t>内教师、企业员工、科研人员和国内外专家等人员，为其</a:t>
            </a:r>
            <a:r>
              <a:rPr lang="zh-CN" altLang="zh-CN" sz="1600" dirty="0" smtClean="0">
                <a:latin typeface="微软雅黑" panose="020B0503020204020204" pitchFamily="34" charset="-122"/>
                <a:ea typeface="微软雅黑" panose="020B0503020204020204" pitchFamily="34" charset="-122"/>
              </a:rPr>
              <a:t>提供</a:t>
            </a:r>
            <a:r>
              <a:rPr lang="zh-CN" altLang="zh-CN" sz="1600" smtClean="0">
                <a:latin typeface="微软雅黑" panose="020B0503020204020204" pitchFamily="34" charset="-122"/>
                <a:ea typeface="微软雅黑" panose="020B0503020204020204" pitchFamily="34" charset="-122"/>
              </a:rPr>
              <a:t>居住场所</a:t>
            </a:r>
            <a:endParaRPr lang="en-US" altLang="zh-CN" sz="1600" smtClean="0">
              <a:latin typeface="微软雅黑" panose="020B0503020204020204" pitchFamily="34" charset="-122"/>
              <a:ea typeface="微软雅黑" panose="020B0503020204020204" pitchFamily="34" charset="-122"/>
            </a:endParaRPr>
          </a:p>
          <a:p>
            <a:pPr indent="-285750">
              <a:lnSpc>
                <a:spcPct val="150000"/>
              </a:lnSpc>
              <a:buFont typeface="Wingdings" pitchFamily="2" charset="2"/>
              <a:buChar char="Ø"/>
            </a:pPr>
            <a:r>
              <a:rPr lang="zh-CN" altLang="en-US" sz="1600" b="1" smtClean="0">
                <a:solidFill>
                  <a:srgbClr val="0070C0"/>
                </a:solidFill>
                <a:latin typeface="微软雅黑" panose="020B0503020204020204" pitchFamily="34" charset="-122"/>
                <a:ea typeface="微软雅黑" panose="020B0503020204020204" pitchFamily="34" charset="-122"/>
              </a:rPr>
              <a:t>配套生活服务</a:t>
            </a:r>
            <a:r>
              <a:rPr lang="zh-CN" altLang="en-US" sz="1600" b="1">
                <a:latin typeface="微软雅黑" panose="020B0503020204020204" pitchFamily="34" charset="-122"/>
                <a:ea typeface="微软雅黑" panose="020B0503020204020204" pitchFamily="34" charset="-122"/>
              </a:rPr>
              <a:t>：</a:t>
            </a:r>
            <a:r>
              <a:rPr lang="zh-CN" altLang="zh-CN" sz="1600">
                <a:latin typeface="微软雅黑" panose="020B0503020204020204" pitchFamily="34" charset="-122"/>
                <a:ea typeface="微软雅黑" panose="020B0503020204020204" pitchFamily="34" charset="-122"/>
              </a:rPr>
              <a:t>提供</a:t>
            </a:r>
            <a:r>
              <a:rPr lang="zh-CN" altLang="en-US" sz="1600">
                <a:latin typeface="微软雅黑" panose="020B0503020204020204" pitchFamily="34" charset="-122"/>
                <a:ea typeface="微软雅黑" panose="020B0503020204020204" pitchFamily="34" charset="-122"/>
              </a:rPr>
              <a:t>餐饮服务、住宿服务、运动娱乐、个人理财、园区综合管理等</a:t>
            </a:r>
            <a:r>
              <a:rPr lang="zh-CN" altLang="zh-CN" sz="1600" smtClean="0">
                <a:latin typeface="微软雅黑" panose="020B0503020204020204" pitchFamily="34" charset="-122"/>
                <a:ea typeface="微软雅黑" panose="020B0503020204020204" pitchFamily="34" charset="-122"/>
              </a:rPr>
              <a:t>便利服务</a:t>
            </a: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2224474" y="5465211"/>
            <a:ext cx="7263527" cy="461665"/>
          </a:xfrm>
          <a:prstGeom prst="rect">
            <a:avLst/>
          </a:prstGeom>
          <a:ln/>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将园区打造成可学习、可工作、可休闲的幸福家园！</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1" name="图片 3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697136" y="1944638"/>
            <a:ext cx="3477600" cy="2458800"/>
          </a:xfrm>
          <a:prstGeom prst="rect">
            <a:avLst/>
          </a:prstGeom>
        </p:spPr>
      </p:pic>
      <p:sp>
        <p:nvSpPr>
          <p:cNvPr id="33" name="TextBox 32"/>
          <p:cNvSpPr txBox="1"/>
          <p:nvPr/>
        </p:nvSpPr>
        <p:spPr>
          <a:xfrm>
            <a:off x="5798351" y="4612669"/>
            <a:ext cx="1441420" cy="307777"/>
          </a:xfrm>
          <a:prstGeom prst="rect">
            <a:avLst/>
          </a:prstGeom>
          <a:noFill/>
        </p:spPr>
        <p:txBody>
          <a:bodyPr wrap="none" rtlCol="0">
            <a:spAutoFit/>
          </a:bodyPr>
          <a:lstStyle/>
          <a:p>
            <a:r>
              <a:rPr lang="zh-CN" altLang="en-US" sz="1400" b="1" dirty="0" smtClean="0">
                <a:latin typeface="微软雅黑" pitchFamily="34" charset="-122"/>
                <a:ea typeface="微软雅黑" pitchFamily="34" charset="-122"/>
              </a:rPr>
              <a:t>配套幼儿园示例</a:t>
            </a:r>
            <a:endParaRPr lang="zh-CN" altLang="en-US" sz="1400" b="1" dirty="0">
              <a:latin typeface="微软雅黑" pitchFamily="34" charset="-122"/>
              <a:ea typeface="微软雅黑" pitchFamily="34" charset="-122"/>
            </a:endParaRPr>
          </a:p>
        </p:txBody>
      </p:sp>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234" y="1944638"/>
            <a:ext cx="3477726" cy="2459046"/>
          </a:xfrm>
          <a:prstGeom prst="rect">
            <a:avLst/>
          </a:prstGeom>
        </p:spPr>
      </p:pic>
      <p:sp>
        <p:nvSpPr>
          <p:cNvPr id="35" name="TextBox 34"/>
          <p:cNvSpPr txBox="1"/>
          <p:nvPr/>
        </p:nvSpPr>
        <p:spPr>
          <a:xfrm>
            <a:off x="9380137" y="4612669"/>
            <a:ext cx="1620957" cy="307777"/>
          </a:xfrm>
          <a:prstGeom prst="rect">
            <a:avLst/>
          </a:prstGeom>
          <a:noFill/>
        </p:spPr>
        <p:txBody>
          <a:bodyPr wrap="none" rtlCol="0">
            <a:spAutoFit/>
          </a:bodyPr>
          <a:lstStyle/>
          <a:p>
            <a:r>
              <a:rPr lang="zh-CN" altLang="en-US" sz="1400" b="1" dirty="0" smtClean="0">
                <a:latin typeface="微软雅黑" pitchFamily="34" charset="-122"/>
                <a:ea typeface="微软雅黑" pitchFamily="34" charset="-122"/>
              </a:rPr>
              <a:t>配套</a:t>
            </a:r>
            <a:r>
              <a:rPr lang="zh-CN" altLang="en-US" sz="1400" b="1" smtClean="0">
                <a:latin typeface="微软雅黑" pitchFamily="34" charset="-122"/>
                <a:ea typeface="微软雅黑" pitchFamily="34" charset="-122"/>
              </a:rPr>
              <a:t>人才公寓示例</a:t>
            </a:r>
            <a:endParaRPr lang="zh-CN" altLang="en-US" sz="1400" b="1" dirty="0">
              <a:latin typeface="微软雅黑" pitchFamily="34" charset="-122"/>
              <a:ea typeface="微软雅黑" pitchFamily="34" charset="-122"/>
            </a:endParaRPr>
          </a:p>
        </p:txBody>
      </p:sp>
      <p:grpSp>
        <p:nvGrpSpPr>
          <p:cNvPr id="20" name="组合 19"/>
          <p:cNvGrpSpPr/>
          <p:nvPr/>
        </p:nvGrpSpPr>
        <p:grpSpPr>
          <a:xfrm>
            <a:off x="2" y="404813"/>
            <a:ext cx="9487999" cy="241230"/>
            <a:chOff x="2" y="404813"/>
            <a:chExt cx="9487999" cy="241230"/>
          </a:xfrm>
        </p:grpSpPr>
        <p:grpSp>
          <p:nvGrpSpPr>
            <p:cNvPr id="21" name="组合 20"/>
            <p:cNvGrpSpPr/>
            <p:nvPr/>
          </p:nvGrpSpPr>
          <p:grpSpPr>
            <a:xfrm>
              <a:off x="2" y="404813"/>
              <a:ext cx="1768415" cy="241230"/>
              <a:chOff x="0" y="404813"/>
              <a:chExt cx="1794013" cy="241230"/>
            </a:xfrm>
          </p:grpSpPr>
          <p:cxnSp>
            <p:nvCxnSpPr>
              <p:cNvPr id="23" name="直接连接符 22"/>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2" name="直接连接符 21"/>
            <p:cNvCxnSpPr/>
            <p:nvPr/>
          </p:nvCxnSpPr>
          <p:spPr>
            <a:xfrm>
              <a:off x="1768417" y="404813"/>
              <a:ext cx="77195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文本占位符 20"/>
          <p:cNvSpPr txBox="1">
            <a:spLocks/>
          </p:cNvSpPr>
          <p:nvPr/>
        </p:nvSpPr>
        <p:spPr>
          <a:xfrm>
            <a:off x="9468950" y="224204"/>
            <a:ext cx="2417377"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smtClean="0">
                <a:solidFill>
                  <a:prstClr val="black"/>
                </a:solidFill>
              </a:rPr>
              <a:t>三、园区建设内容</a:t>
            </a:r>
            <a:endParaRPr lang="zh-CN" altLang="en-US" sz="2000" b="1" dirty="0">
              <a:solidFill>
                <a:prstClr val="black"/>
              </a:solidFill>
            </a:endParaRPr>
          </a:p>
        </p:txBody>
      </p:sp>
    </p:spTree>
    <p:extLst>
      <p:ext uri="{BB962C8B-B14F-4D97-AF65-F5344CB8AC3E}">
        <p14:creationId xmlns:p14="http://schemas.microsoft.com/office/powerpoint/2010/main" val="4192381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fade">
                                      <p:cBhvr>
                                        <p:cTn id="10" dur="500"/>
                                        <p:tgtEl>
                                          <p:spTgt spid="2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animEffect transition="in" filter="fade">
                                      <p:cBhvr>
                                        <p:cTn id="13" dur="500"/>
                                        <p:tgtEl>
                                          <p:spTgt spid="2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xEl>
                                              <p:pRg st="2" end="2"/>
                                            </p:txEl>
                                          </p:spTgt>
                                        </p:tgtEl>
                                        <p:attrNameLst>
                                          <p:attrName>style.visibility</p:attrName>
                                        </p:attrNameLst>
                                      </p:cBhvr>
                                      <p:to>
                                        <p:strVal val="visible"/>
                                      </p:to>
                                    </p:set>
                                    <p:animEffect transition="in" filter="fade">
                                      <p:cBhvr>
                                        <p:cTn id="16"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21</a:t>
            </a:r>
            <a:endParaRPr lang="zh-CN" altLang="en-US" sz="1600" b="1" dirty="0"/>
          </a:p>
        </p:txBody>
      </p:sp>
      <p:sp>
        <p:nvSpPr>
          <p:cNvPr id="3" name="Rectangle 4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 name="Rectangle 50"/>
          <p:cNvSpPr>
            <a:spLocks noChangeArrowheads="1"/>
          </p:cNvSpPr>
          <p:nvPr/>
        </p:nvSpPr>
        <p:spPr bwMode="auto">
          <a:xfrm>
            <a:off x="1349375"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8" name="圆角矩形 67"/>
          <p:cNvSpPr/>
          <p:nvPr/>
        </p:nvSpPr>
        <p:spPr>
          <a:xfrm>
            <a:off x="5365132" y="1967313"/>
            <a:ext cx="1816766" cy="73662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微软雅黑" panose="020B0503020204020204" pitchFamily="34" charset="-122"/>
              <a:ea typeface="微软雅黑" panose="020B0503020204020204" pitchFamily="34" charset="-122"/>
            </a:endParaRPr>
          </a:p>
        </p:txBody>
      </p:sp>
      <p:sp>
        <p:nvSpPr>
          <p:cNvPr id="69" name="TextBox 32"/>
          <p:cNvSpPr txBox="1"/>
          <p:nvPr/>
        </p:nvSpPr>
        <p:spPr>
          <a:xfrm>
            <a:off x="5658159" y="2057618"/>
            <a:ext cx="1230713" cy="523220"/>
          </a:xfrm>
          <a:prstGeom prst="rect">
            <a:avLst/>
          </a:prstGeom>
          <a:solidFill>
            <a:srgbClr val="0070C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地方</a:t>
            </a:r>
            <a:r>
              <a:rPr lang="zh-CN" altLang="en-US" sz="1400" b="1" dirty="0" smtClean="0">
                <a:solidFill>
                  <a:schemeClr val="bg1"/>
                </a:solidFill>
                <a:latin typeface="微软雅黑" panose="020B0503020204020204" pitchFamily="34" charset="-122"/>
                <a:ea typeface="微软雅黑" panose="020B0503020204020204" pitchFamily="34" charset="-122"/>
              </a:rPr>
              <a:t>政府</a:t>
            </a:r>
            <a:endParaRPr lang="en-US" altLang="zh-CN" sz="14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bg1"/>
                </a:solidFill>
                <a:latin typeface="微软雅黑" panose="020B0503020204020204" pitchFamily="34" charset="-122"/>
                <a:ea typeface="微软雅黑" panose="020B0503020204020204" pitchFamily="34" charset="-122"/>
              </a:rPr>
              <a:t>（</a:t>
            </a:r>
            <a:r>
              <a:rPr lang="en-US" altLang="zh-CN" sz="1400" b="1" dirty="0" smtClean="0">
                <a:solidFill>
                  <a:schemeClr val="bg1"/>
                </a:solidFill>
                <a:latin typeface="微软雅黑" panose="020B0503020204020204" pitchFamily="34" charset="-122"/>
                <a:ea typeface="微软雅黑" panose="020B0503020204020204" pitchFamily="34" charset="-122"/>
              </a:rPr>
              <a:t>X%</a:t>
            </a:r>
            <a:r>
              <a:rPr lang="zh-CN" altLang="en-US" sz="1400" b="1" dirty="0" smtClean="0">
                <a:solidFill>
                  <a:schemeClr val="bg1"/>
                </a:solidFill>
                <a:latin typeface="微软雅黑" panose="020B0503020204020204" pitchFamily="34" charset="-122"/>
                <a:ea typeface="微软雅黑" panose="020B0503020204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0" name="圆角矩形 69"/>
          <p:cNvSpPr/>
          <p:nvPr/>
        </p:nvSpPr>
        <p:spPr>
          <a:xfrm>
            <a:off x="7551598" y="1945078"/>
            <a:ext cx="1816767" cy="73662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微软雅黑" panose="020B0503020204020204" pitchFamily="34" charset="-122"/>
              <a:ea typeface="微软雅黑" panose="020B0503020204020204" pitchFamily="34" charset="-122"/>
            </a:endParaRPr>
          </a:p>
        </p:txBody>
      </p:sp>
      <p:sp>
        <p:nvSpPr>
          <p:cNvPr id="71" name="TextBox 34"/>
          <p:cNvSpPr txBox="1"/>
          <p:nvPr/>
        </p:nvSpPr>
        <p:spPr>
          <a:xfrm>
            <a:off x="7846873" y="2057617"/>
            <a:ext cx="1230713" cy="523220"/>
          </a:xfrm>
          <a:prstGeom prst="rect">
            <a:avLst/>
          </a:prstGeom>
          <a:solidFill>
            <a:srgbClr val="0070C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   深圳国泰安（</a:t>
            </a:r>
            <a:r>
              <a:rPr lang="en-US" altLang="zh-CN" sz="1400" b="1" dirty="0" smtClean="0">
                <a:solidFill>
                  <a:schemeClr val="bg1"/>
                </a:solidFill>
                <a:latin typeface="微软雅黑" panose="020B0503020204020204" pitchFamily="34" charset="-122"/>
                <a:ea typeface="微软雅黑" panose="020B0503020204020204" pitchFamily="34" charset="-122"/>
              </a:rPr>
              <a:t>Y%</a:t>
            </a:r>
            <a:r>
              <a:rPr lang="zh-CN" altLang="en-US" sz="1400" b="1" dirty="0" smtClean="0">
                <a:solidFill>
                  <a:schemeClr val="bg1"/>
                </a:solidFill>
                <a:latin typeface="微软雅黑" panose="020B0503020204020204" pitchFamily="34" charset="-122"/>
                <a:ea typeface="微软雅黑" panose="020B0503020204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2" name="圆角矩形 71"/>
          <p:cNvSpPr/>
          <p:nvPr/>
        </p:nvSpPr>
        <p:spPr>
          <a:xfrm>
            <a:off x="9738065" y="1943606"/>
            <a:ext cx="1816765" cy="73662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微软雅黑" panose="020B0503020204020204" pitchFamily="34" charset="-122"/>
              <a:ea typeface="微软雅黑" panose="020B0503020204020204" pitchFamily="34" charset="-122"/>
            </a:endParaRPr>
          </a:p>
        </p:txBody>
      </p:sp>
      <p:sp>
        <p:nvSpPr>
          <p:cNvPr id="73" name="TextBox 36"/>
          <p:cNvSpPr txBox="1"/>
          <p:nvPr/>
        </p:nvSpPr>
        <p:spPr>
          <a:xfrm>
            <a:off x="10106397" y="2057618"/>
            <a:ext cx="1230713" cy="523220"/>
          </a:xfrm>
          <a:prstGeom prst="rect">
            <a:avLst/>
          </a:prstGeom>
          <a:solidFill>
            <a:srgbClr val="0070C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   基金</a:t>
            </a:r>
            <a:endParaRPr lang="en-US" altLang="zh-CN" sz="14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bg1"/>
                </a:solidFill>
                <a:latin typeface="微软雅黑" panose="020B0503020204020204" pitchFamily="34" charset="-122"/>
                <a:ea typeface="微软雅黑" panose="020B0503020204020204" pitchFamily="34" charset="-122"/>
              </a:rPr>
              <a:t>（</a:t>
            </a:r>
            <a:r>
              <a:rPr lang="en-US" altLang="zh-CN" sz="1400" b="1" dirty="0" smtClean="0">
                <a:solidFill>
                  <a:schemeClr val="bg1"/>
                </a:solidFill>
                <a:latin typeface="微软雅黑" panose="020B0503020204020204" pitchFamily="34" charset="-122"/>
                <a:ea typeface="微软雅黑" panose="020B0503020204020204" pitchFamily="34" charset="-122"/>
              </a:rPr>
              <a:t>Z%</a:t>
            </a:r>
            <a:r>
              <a:rPr lang="zh-CN" altLang="en-US" sz="1400" b="1" dirty="0" smtClean="0">
                <a:solidFill>
                  <a:schemeClr val="bg1"/>
                </a:solidFill>
                <a:latin typeface="微软雅黑" panose="020B0503020204020204" pitchFamily="34" charset="-122"/>
                <a:ea typeface="微软雅黑" panose="020B0503020204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4" name="圆角矩形 73"/>
          <p:cNvSpPr/>
          <p:nvPr/>
        </p:nvSpPr>
        <p:spPr>
          <a:xfrm>
            <a:off x="6843993" y="3326548"/>
            <a:ext cx="3223295" cy="73662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75" name="TextBox 39"/>
          <p:cNvSpPr txBox="1"/>
          <p:nvPr/>
        </p:nvSpPr>
        <p:spPr>
          <a:xfrm>
            <a:off x="7071454" y="3408285"/>
            <a:ext cx="2754451"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smtClean="0">
                <a:solidFill>
                  <a:schemeClr val="bg1"/>
                </a:solidFill>
                <a:latin typeface="微软雅黑" panose="020B0503020204020204" pitchFamily="34" charset="-122"/>
                <a:ea typeface="微软雅黑" panose="020B0503020204020204" pitchFamily="34" charset="-122"/>
              </a:rPr>
              <a:t>国</a:t>
            </a:r>
            <a:r>
              <a:rPr lang="zh-CN" altLang="en-US" b="1" dirty="0" smtClean="0">
                <a:solidFill>
                  <a:schemeClr val="bg1"/>
                </a:solidFill>
                <a:latin typeface="微软雅黑" panose="020B0503020204020204" pitchFamily="34" charset="-122"/>
                <a:ea typeface="微软雅黑" panose="020B0503020204020204" pitchFamily="34" charset="-122"/>
              </a:rPr>
              <a:t>泰安产教融合园区发展投资有限公司</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6" name="直接连接符 75"/>
          <p:cNvCxnSpPr/>
          <p:nvPr/>
        </p:nvCxnSpPr>
        <p:spPr>
          <a:xfrm>
            <a:off x="6273515" y="2987254"/>
            <a:ext cx="447047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6273515" y="2703936"/>
            <a:ext cx="0" cy="28331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10724081" y="2703936"/>
            <a:ext cx="0" cy="28331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8459982" y="2689421"/>
            <a:ext cx="0" cy="28331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8459982" y="2972738"/>
            <a:ext cx="0" cy="35381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307953" y="4460500"/>
            <a:ext cx="4225622"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8448746" y="4063172"/>
            <a:ext cx="0" cy="39732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7734724" y="4460500"/>
            <a:ext cx="0" cy="35381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9145560" y="4460500"/>
            <a:ext cx="0" cy="35381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10544334" y="4460500"/>
            <a:ext cx="0" cy="35381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6297196" y="4460500"/>
            <a:ext cx="0" cy="35381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7" name="六边形 86"/>
          <p:cNvSpPr/>
          <p:nvPr/>
        </p:nvSpPr>
        <p:spPr>
          <a:xfrm>
            <a:off x="5740431" y="4835376"/>
            <a:ext cx="1113501" cy="836120"/>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微软雅黑" panose="020B0503020204020204" pitchFamily="34" charset="-122"/>
              <a:ea typeface="微软雅黑" panose="020B0503020204020204" pitchFamily="34" charset="-122"/>
            </a:endParaRPr>
          </a:p>
        </p:txBody>
      </p:sp>
      <p:sp>
        <p:nvSpPr>
          <p:cNvPr id="88" name="六边形 87"/>
          <p:cNvSpPr/>
          <p:nvPr/>
        </p:nvSpPr>
        <p:spPr>
          <a:xfrm>
            <a:off x="9985995" y="4814738"/>
            <a:ext cx="1113501" cy="836120"/>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微软雅黑" panose="020B0503020204020204" pitchFamily="34" charset="-122"/>
              <a:ea typeface="微软雅黑" panose="020B0503020204020204" pitchFamily="34" charset="-122"/>
            </a:endParaRPr>
          </a:p>
        </p:txBody>
      </p:sp>
      <p:sp>
        <p:nvSpPr>
          <p:cNvPr id="89" name="六边形 88"/>
          <p:cNvSpPr/>
          <p:nvPr/>
        </p:nvSpPr>
        <p:spPr>
          <a:xfrm>
            <a:off x="8570806" y="4814310"/>
            <a:ext cx="1113501" cy="836120"/>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微软雅黑" panose="020B0503020204020204" pitchFamily="34" charset="-122"/>
              <a:ea typeface="微软雅黑" panose="020B0503020204020204" pitchFamily="34" charset="-122"/>
            </a:endParaRPr>
          </a:p>
        </p:txBody>
      </p:sp>
      <p:sp>
        <p:nvSpPr>
          <p:cNvPr id="90" name="六边形 89"/>
          <p:cNvSpPr/>
          <p:nvPr/>
        </p:nvSpPr>
        <p:spPr>
          <a:xfrm>
            <a:off x="7155618" y="4814310"/>
            <a:ext cx="1113501" cy="836120"/>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微软雅黑" panose="020B0503020204020204" pitchFamily="34" charset="-122"/>
              <a:ea typeface="微软雅黑" panose="020B0503020204020204" pitchFamily="34" charset="-122"/>
            </a:endParaRPr>
          </a:p>
        </p:txBody>
      </p:sp>
      <p:sp>
        <p:nvSpPr>
          <p:cNvPr id="91" name="TextBox 56"/>
          <p:cNvSpPr txBox="1"/>
          <p:nvPr/>
        </p:nvSpPr>
        <p:spPr>
          <a:xfrm>
            <a:off x="5980488" y="4999135"/>
            <a:ext cx="586054" cy="523220"/>
          </a:xfrm>
          <a:prstGeom prst="rect">
            <a:avLst/>
          </a:prstGeom>
          <a:solidFill>
            <a:srgbClr val="0070C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建设管理</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2" name="TextBox 57"/>
          <p:cNvSpPr txBox="1"/>
          <p:nvPr/>
        </p:nvSpPr>
        <p:spPr>
          <a:xfrm>
            <a:off x="10245840" y="4978068"/>
            <a:ext cx="586054" cy="523220"/>
          </a:xfrm>
          <a:prstGeom prst="rect">
            <a:avLst/>
          </a:prstGeom>
          <a:solidFill>
            <a:srgbClr val="0070C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日常管理</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3" name="TextBox 58"/>
          <p:cNvSpPr txBox="1"/>
          <p:nvPr/>
        </p:nvSpPr>
        <p:spPr>
          <a:xfrm>
            <a:off x="8831017" y="4984683"/>
            <a:ext cx="586054" cy="523220"/>
          </a:xfrm>
          <a:prstGeom prst="rect">
            <a:avLst/>
          </a:prstGeom>
          <a:solidFill>
            <a:srgbClr val="0070C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业务管理</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4" name="TextBox 59"/>
          <p:cNvSpPr txBox="1"/>
          <p:nvPr/>
        </p:nvSpPr>
        <p:spPr>
          <a:xfrm>
            <a:off x="7386969" y="4978069"/>
            <a:ext cx="586054" cy="523220"/>
          </a:xfrm>
          <a:prstGeom prst="rect">
            <a:avLst/>
          </a:prstGeom>
          <a:solidFill>
            <a:srgbClr val="0070C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运营管理</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5" name="矩形 94"/>
          <p:cNvSpPr/>
          <p:nvPr/>
        </p:nvSpPr>
        <p:spPr>
          <a:xfrm>
            <a:off x="528096" y="1924933"/>
            <a:ext cx="4429079" cy="3901068"/>
          </a:xfrm>
          <a:prstGeom prst="rect">
            <a:avLst/>
          </a:prstGeom>
        </p:spPr>
        <p:txBody>
          <a:bodyPr wrap="square">
            <a:spAutoFit/>
          </a:bodyPr>
          <a:lstStyle/>
          <a:p>
            <a:pPr marL="285750" indent="-285750">
              <a:lnSpc>
                <a:spcPts val="2700"/>
              </a:lnSpc>
              <a:buFont typeface="Wingdings" panose="05000000000000000000" pitchFamily="2" charset="2"/>
              <a:buChar char="Ø"/>
            </a:pPr>
            <a:r>
              <a:rPr lang="zh-CN" altLang="zh-CN" sz="1600" dirty="0" smtClean="0">
                <a:latin typeface="微软雅黑" panose="020B0503020204020204" pitchFamily="34" charset="-122"/>
                <a:ea typeface="微软雅黑" panose="020B0503020204020204" pitchFamily="34" charset="-122"/>
              </a:rPr>
              <a:t>以</a:t>
            </a:r>
            <a:r>
              <a:rPr lang="zh-CN" altLang="zh-CN" sz="1600" dirty="0">
                <a:latin typeface="微软雅黑" panose="020B0503020204020204" pitchFamily="34" charset="-122"/>
                <a:ea typeface="微软雅黑" panose="020B0503020204020204" pitchFamily="34" charset="-122"/>
              </a:rPr>
              <a:t>股份制形式共同发起</a:t>
            </a:r>
            <a:r>
              <a:rPr lang="zh-CN" altLang="zh-CN" sz="1600" dirty="0" smtClean="0">
                <a:latin typeface="微软雅黑" panose="020B0503020204020204" pitchFamily="34" charset="-122"/>
                <a:ea typeface="微软雅黑" panose="020B0503020204020204" pitchFamily="34" charset="-122"/>
              </a:rPr>
              <a:t>成立</a:t>
            </a:r>
            <a:r>
              <a:rPr lang="zh-CN" altLang="en-US" sz="1600" dirty="0" smtClean="0">
                <a:latin typeface="微软雅黑" panose="020B0503020204020204" pitchFamily="34" charset="-122"/>
                <a:ea typeface="微软雅黑" panose="020B0503020204020204" pitchFamily="34" charset="-122"/>
              </a:rPr>
              <a:t>产教融合投资有限公司，负责园区建设与管理运营；</a:t>
            </a:r>
            <a:endParaRPr lang="en-US" altLang="zh-CN" sz="1600" dirty="0" smtClean="0">
              <a:latin typeface="微软雅黑" panose="020B0503020204020204" pitchFamily="34" charset="-122"/>
              <a:ea typeface="微软雅黑" panose="020B0503020204020204" pitchFamily="34" charset="-122"/>
            </a:endParaRPr>
          </a:p>
          <a:p>
            <a:pPr marL="285750" indent="-285750">
              <a:lnSpc>
                <a:spcPts val="27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产教融合投资有限公司</a:t>
            </a:r>
            <a:r>
              <a:rPr lang="zh-CN" altLang="zh-CN" sz="1600" dirty="0" smtClean="0">
                <a:latin typeface="微软雅黑" panose="020B0503020204020204" pitchFamily="34" charset="-122"/>
                <a:ea typeface="微软雅黑" panose="020B0503020204020204" pitchFamily="34" charset="-122"/>
              </a:rPr>
              <a:t>与</a:t>
            </a:r>
            <a:r>
              <a:rPr lang="zh-CN" altLang="en-US" sz="1600" dirty="0" smtClean="0">
                <a:latin typeface="微软雅黑" panose="020B0503020204020204" pitchFamily="34" charset="-122"/>
                <a:ea typeface="微软雅黑" panose="020B0503020204020204" pitchFamily="34" charset="-122"/>
              </a:rPr>
              <a:t>当地和周边的</a:t>
            </a:r>
            <a:r>
              <a:rPr lang="zh-CN" altLang="zh-CN" sz="1600" dirty="0" smtClean="0">
                <a:latin typeface="微软雅黑" panose="020B0503020204020204" pitchFamily="34" charset="-122"/>
                <a:ea typeface="微软雅黑" panose="020B0503020204020204" pitchFamily="34" charset="-122"/>
              </a:rPr>
              <a:t>上市</a:t>
            </a:r>
            <a:r>
              <a:rPr lang="zh-CN" altLang="zh-CN" sz="1600" dirty="0">
                <a:latin typeface="微软雅黑" panose="020B0503020204020204" pitchFamily="34" charset="-122"/>
                <a:ea typeface="微软雅黑" panose="020B0503020204020204" pitchFamily="34" charset="-122"/>
              </a:rPr>
              <a:t>企业、重点企业建立战略合作伙伴关系，形成人才培养资源池与输送地</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ts val="27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政府可</a:t>
            </a:r>
            <a:r>
              <a:rPr lang="zh-CN" altLang="en-US" sz="1600" dirty="0" smtClean="0">
                <a:latin typeface="微软雅黑" panose="020B0503020204020204" pitchFamily="34" charset="-122"/>
                <a:ea typeface="微软雅黑" panose="020B0503020204020204" pitchFamily="34" charset="-122"/>
              </a:rPr>
              <a:t>将园区内学校</a:t>
            </a:r>
            <a:r>
              <a:rPr lang="zh-CN" altLang="zh-CN" sz="1600" dirty="0">
                <a:latin typeface="微软雅黑" panose="020B0503020204020204" pitchFamily="34" charset="-122"/>
                <a:ea typeface="微软雅黑" panose="020B0503020204020204" pitchFamily="34" charset="-122"/>
              </a:rPr>
              <a:t>托管</a:t>
            </a:r>
            <a:r>
              <a:rPr lang="zh-CN" altLang="zh-CN" sz="1600" dirty="0" smtClean="0">
                <a:latin typeface="微软雅黑" panose="020B0503020204020204" pitchFamily="34" charset="-122"/>
                <a:ea typeface="微软雅黑" panose="020B0503020204020204" pitchFamily="34" charset="-122"/>
              </a:rPr>
              <a:t>给</a:t>
            </a:r>
            <a:r>
              <a:rPr lang="zh-CN" altLang="en-US" sz="1600" dirty="0" smtClean="0">
                <a:latin typeface="微软雅黑" panose="020B0503020204020204" pitchFamily="34" charset="-122"/>
                <a:ea typeface="微软雅黑" panose="020B0503020204020204" pitchFamily="34" charset="-122"/>
              </a:rPr>
              <a:t>产教融合投资有限公司</a:t>
            </a:r>
            <a:r>
              <a:rPr lang="zh-CN" altLang="zh-CN" sz="1600" dirty="0" smtClean="0">
                <a:latin typeface="微软雅黑" panose="020B0503020204020204" pitchFamily="34" charset="-122"/>
                <a:ea typeface="微软雅黑" panose="020B0503020204020204" pitchFamily="34" charset="-122"/>
              </a:rPr>
              <a:t>进行</a:t>
            </a:r>
            <a:r>
              <a:rPr lang="zh-CN" altLang="zh-CN" sz="1600" dirty="0">
                <a:latin typeface="微软雅黑" panose="020B0503020204020204" pitchFamily="34" charset="-122"/>
                <a:ea typeface="微软雅黑" panose="020B0503020204020204" pitchFamily="34" charset="-122"/>
              </a:rPr>
              <a:t>办学、管理与运营</a:t>
            </a:r>
            <a:r>
              <a:rPr lang="zh-CN" altLang="en-US" sz="1600" dirty="0">
                <a:latin typeface="微软雅黑" panose="020B0503020204020204" pitchFamily="34" charset="-122"/>
                <a:ea typeface="微软雅黑" panose="020B0503020204020204" pitchFamily="34" charset="-122"/>
              </a:rPr>
              <a:t>，并在前期提供支持与</a:t>
            </a:r>
            <a:r>
              <a:rPr lang="zh-CN" altLang="en-US" sz="1600" dirty="0" smtClean="0">
                <a:latin typeface="微软雅黑" panose="020B0503020204020204" pitchFamily="34" charset="-122"/>
                <a:ea typeface="微软雅黑" panose="020B0503020204020204" pitchFamily="34" charset="-122"/>
              </a:rPr>
              <a:t>帮助；</a:t>
            </a:r>
            <a:endParaRPr lang="en-US" altLang="zh-CN" sz="1600" dirty="0">
              <a:latin typeface="微软雅黑" panose="020B0503020204020204" pitchFamily="34" charset="-122"/>
              <a:ea typeface="微软雅黑" panose="020B0503020204020204" pitchFamily="34" charset="-122"/>
            </a:endParaRPr>
          </a:p>
          <a:p>
            <a:pPr marL="285750" indent="-285750">
              <a:lnSpc>
                <a:spcPts val="27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待产教融合投资有限公司</a:t>
            </a:r>
            <a:r>
              <a:rPr lang="zh-CN" altLang="zh-CN" sz="1600" dirty="0" smtClean="0">
                <a:latin typeface="微软雅黑" panose="020B0503020204020204" pitchFamily="34" charset="-122"/>
                <a:ea typeface="微软雅黑" panose="020B0503020204020204" pitchFamily="34" charset="-122"/>
              </a:rPr>
              <a:t>面向</a:t>
            </a:r>
            <a:r>
              <a:rPr lang="zh-CN" altLang="zh-CN" sz="1600" dirty="0">
                <a:latin typeface="微软雅黑" panose="020B0503020204020204" pitchFamily="34" charset="-122"/>
                <a:ea typeface="微软雅黑" panose="020B0503020204020204" pitchFamily="34" charset="-122"/>
              </a:rPr>
              <a:t>企业、园区和社会的服务能力稳定提升后</a:t>
            </a:r>
            <a:r>
              <a:rPr lang="zh-CN" altLang="zh-CN" sz="1600" dirty="0" smtClean="0">
                <a:latin typeface="微软雅黑" panose="020B0503020204020204" pitchFamily="34" charset="-122"/>
                <a:ea typeface="微软雅黑" panose="020B0503020204020204" pitchFamily="34" charset="-122"/>
              </a:rPr>
              <a:t>，实现</a:t>
            </a:r>
            <a:r>
              <a:rPr lang="zh-CN" altLang="zh-CN" sz="1600" dirty="0">
                <a:latin typeface="微软雅黑" panose="020B0503020204020204" pitchFamily="34" charset="-122"/>
                <a:ea typeface="微软雅黑" panose="020B0503020204020204" pitchFamily="34" charset="-122"/>
              </a:rPr>
              <a:t>自我造血和</a:t>
            </a:r>
            <a:r>
              <a:rPr lang="zh-CN" altLang="zh-CN" sz="1600" dirty="0" smtClean="0">
                <a:latin typeface="微软雅黑" panose="020B0503020204020204" pitchFamily="34" charset="-122"/>
                <a:ea typeface="微软雅黑" panose="020B0503020204020204" pitchFamily="34" charset="-122"/>
              </a:rPr>
              <a:t>发展</a:t>
            </a:r>
            <a:r>
              <a:rPr lang="zh-CN" altLang="en-US" sz="1600" dirty="0" smtClean="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p:txBody>
      </p:sp>
      <p:grpSp>
        <p:nvGrpSpPr>
          <p:cNvPr id="46" name="组合 45"/>
          <p:cNvGrpSpPr/>
          <p:nvPr/>
        </p:nvGrpSpPr>
        <p:grpSpPr>
          <a:xfrm>
            <a:off x="2" y="404813"/>
            <a:ext cx="9077584" cy="241230"/>
            <a:chOff x="2" y="404813"/>
            <a:chExt cx="9492698" cy="241230"/>
          </a:xfrm>
        </p:grpSpPr>
        <p:grpSp>
          <p:nvGrpSpPr>
            <p:cNvPr id="47" name="组合 46"/>
            <p:cNvGrpSpPr/>
            <p:nvPr/>
          </p:nvGrpSpPr>
          <p:grpSpPr>
            <a:xfrm>
              <a:off x="2" y="404813"/>
              <a:ext cx="1768415" cy="241230"/>
              <a:chOff x="0" y="404813"/>
              <a:chExt cx="1794013" cy="241230"/>
            </a:xfrm>
          </p:grpSpPr>
          <p:cxnSp>
            <p:nvCxnSpPr>
              <p:cNvPr id="49" name="直接连接符 48"/>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a:xfrm>
              <a:off x="1768417" y="404813"/>
              <a:ext cx="77242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文本占位符 20"/>
          <p:cNvSpPr txBox="1">
            <a:spLocks/>
          </p:cNvSpPr>
          <p:nvPr/>
        </p:nvSpPr>
        <p:spPr>
          <a:xfrm>
            <a:off x="9078885" y="224204"/>
            <a:ext cx="2764517"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四、园区运作模式</a:t>
            </a:r>
            <a:endParaRPr lang="zh-CN" altLang="en-US" b="1" dirty="0">
              <a:solidFill>
                <a:prstClr val="black"/>
              </a:solidFill>
            </a:endParaRPr>
          </a:p>
        </p:txBody>
      </p:sp>
      <p:sp>
        <p:nvSpPr>
          <p:cNvPr id="53" name="MH_Other_5"/>
          <p:cNvSpPr>
            <a:spLocks noChangeArrowheads="1"/>
          </p:cNvSpPr>
          <p:nvPr>
            <p:custDataLst>
              <p:tags r:id="rId1"/>
            </p:custDataLst>
          </p:nvPr>
        </p:nvSpPr>
        <p:spPr bwMode="auto">
          <a:xfrm>
            <a:off x="239684" y="1006363"/>
            <a:ext cx="3114349"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（一）</a:t>
            </a:r>
            <a:r>
              <a:rPr lang="zh-CN" altLang="en-US" sz="2000" b="1" dirty="0">
                <a:solidFill>
                  <a:schemeClr val="bg1"/>
                </a:solidFill>
                <a:latin typeface="微软雅黑" panose="020B0503020204020204" pitchFamily="34" charset="-122"/>
                <a:ea typeface="微软雅黑" panose="020B0503020204020204" pitchFamily="34" charset="-122"/>
              </a:rPr>
              <a:t>成立实体投资</a:t>
            </a:r>
            <a:r>
              <a:rPr lang="zh-CN" altLang="en-US" sz="2000" b="1" dirty="0" smtClean="0">
                <a:solidFill>
                  <a:schemeClr val="bg1"/>
                </a:solidFill>
                <a:latin typeface="微软雅黑" panose="020B0503020204020204" pitchFamily="34" charset="-122"/>
                <a:ea typeface="微软雅黑" panose="020B0503020204020204" pitchFamily="34" charset="-122"/>
              </a:rPr>
              <a:t>公司</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8685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22</a:t>
            </a:r>
            <a:endParaRPr lang="zh-CN" altLang="en-US" sz="1600" b="1" dirty="0"/>
          </a:p>
        </p:txBody>
      </p:sp>
      <p:sp>
        <p:nvSpPr>
          <p:cNvPr id="21" name="矩形 20"/>
          <p:cNvSpPr/>
          <p:nvPr/>
        </p:nvSpPr>
        <p:spPr>
          <a:xfrm>
            <a:off x="1351579" y="1583527"/>
            <a:ext cx="9940735" cy="1092607"/>
          </a:xfrm>
          <a:prstGeom prst="rect">
            <a:avLst/>
          </a:prstGeom>
        </p:spPr>
        <p:txBody>
          <a:bodyPr wrap="square">
            <a:spAutoFit/>
          </a:bodyPr>
          <a:lstStyle/>
          <a:p>
            <a:pPr marL="285750" indent="-285750">
              <a:lnSpc>
                <a:spcPts val="2600"/>
              </a:lnSpc>
              <a:buFont typeface="Wingdings" panose="05000000000000000000" pitchFamily="2" charset="2"/>
              <a:buChar char="n"/>
            </a:pPr>
            <a:r>
              <a:rPr lang="zh-CN" altLang="en-US" b="1" dirty="0" smtClean="0">
                <a:latin typeface="微软雅黑" panose="020B0503020204020204" pitchFamily="34" charset="-122"/>
                <a:ea typeface="微软雅黑" panose="020B0503020204020204" pitchFamily="34" charset="-122"/>
              </a:rPr>
              <a:t>新建模式：</a:t>
            </a:r>
            <a:r>
              <a:rPr lang="zh-CN" altLang="en-US" b="1" dirty="0">
                <a:solidFill>
                  <a:srgbClr val="0070C0"/>
                </a:solidFill>
                <a:latin typeface="微软雅黑" panose="020B0503020204020204" pitchFamily="34" charset="-122"/>
                <a:ea typeface="微软雅黑" panose="020B0503020204020204" pitchFamily="34" charset="-122"/>
              </a:rPr>
              <a:t>全盘筹建、整体规划，实现园区布局设计最优化、资源利用最大化</a:t>
            </a:r>
            <a:endParaRPr lang="en-US" altLang="zh-CN" b="1" dirty="0">
              <a:solidFill>
                <a:srgbClr val="0070C0"/>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n"/>
            </a:pPr>
            <a:r>
              <a:rPr lang="zh-CN" altLang="en-US" b="1" dirty="0" smtClean="0">
                <a:latin typeface="微软雅黑" panose="020B0503020204020204" pitchFamily="34" charset="-122"/>
                <a:ea typeface="微软雅黑" panose="020B0503020204020204" pitchFamily="34" charset="-122"/>
              </a:rPr>
              <a:t>升级模式：</a:t>
            </a:r>
            <a:r>
              <a:rPr lang="zh-CN" altLang="en-US" b="1" dirty="0">
                <a:solidFill>
                  <a:srgbClr val="0070C0"/>
                </a:solidFill>
                <a:latin typeface="微软雅黑" panose="020B0503020204020204" pitchFamily="34" charset="-122"/>
                <a:ea typeface="微软雅黑" panose="020B0503020204020204" pitchFamily="34" charset="-122"/>
              </a:rPr>
              <a:t>取长补短，最大化发挥园区现有优势，打造园区核心</a:t>
            </a:r>
            <a:r>
              <a:rPr lang="zh-CN" altLang="en-US" b="1" dirty="0" smtClean="0">
                <a:solidFill>
                  <a:srgbClr val="0070C0"/>
                </a:solidFill>
                <a:latin typeface="微软雅黑" panose="020B0503020204020204" pitchFamily="34" charset="-122"/>
                <a:ea typeface="微软雅黑" panose="020B0503020204020204" pitchFamily="34" charset="-122"/>
              </a:rPr>
              <a:t>竞争力</a:t>
            </a:r>
            <a:endParaRPr lang="en-US" altLang="zh-CN" b="1" dirty="0">
              <a:solidFill>
                <a:srgbClr val="0070C0"/>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n"/>
            </a:pPr>
            <a:r>
              <a:rPr lang="zh-CN" altLang="en-US" b="1" dirty="0" smtClean="0">
                <a:latin typeface="微软雅黑" panose="020B0503020204020204" pitchFamily="34" charset="-122"/>
                <a:ea typeface="微软雅黑" panose="020B0503020204020204" pitchFamily="34" charset="-122"/>
              </a:rPr>
              <a:t>嵌入模式：</a:t>
            </a:r>
            <a:r>
              <a:rPr lang="zh-CN" altLang="en-US" b="1" dirty="0">
                <a:solidFill>
                  <a:srgbClr val="0070C0"/>
                </a:solidFill>
                <a:latin typeface="微软雅黑" panose="020B0503020204020204" pitchFamily="34" charset="-122"/>
                <a:ea typeface="微软雅黑" panose="020B0503020204020204" pitchFamily="34" charset="-122"/>
              </a:rPr>
              <a:t>现有资源最大化利用，周边发展有效盘活，创建城市发展增长</a:t>
            </a:r>
            <a:r>
              <a:rPr lang="zh-CN" altLang="en-US" b="1" dirty="0" smtClean="0">
                <a:solidFill>
                  <a:srgbClr val="0070C0"/>
                </a:solidFill>
                <a:latin typeface="微软雅黑" panose="020B0503020204020204" pitchFamily="34" charset="-122"/>
                <a:ea typeface="微软雅黑" panose="020B0503020204020204" pitchFamily="34" charset="-122"/>
              </a:rPr>
              <a:t>极</a:t>
            </a:r>
            <a:endParaRPr lang="zh-CN" altLang="en-US" dirty="0">
              <a:solidFill>
                <a:srgbClr val="0070C0"/>
              </a:solidFill>
              <a:latin typeface="微软雅黑" panose="020B0503020204020204" pitchFamily="34" charset="-122"/>
              <a:ea typeface="微软雅黑" panose="020B0503020204020204" pitchFamily="34" charset="-122"/>
            </a:endParaRPr>
          </a:p>
        </p:txBody>
      </p:sp>
      <p:graphicFrame>
        <p:nvGraphicFramePr>
          <p:cNvPr id="20" name="表格 19"/>
          <p:cNvGraphicFramePr>
            <a:graphicFrameLocks noGrp="1"/>
          </p:cNvGraphicFramePr>
          <p:nvPr>
            <p:extLst>
              <p:ext uri="{D42A27DB-BD31-4B8C-83A1-F6EECF244321}">
                <p14:modId xmlns:p14="http://schemas.microsoft.com/office/powerpoint/2010/main" val="1071257700"/>
              </p:ext>
            </p:extLst>
          </p:nvPr>
        </p:nvGraphicFramePr>
        <p:xfrm>
          <a:off x="761163" y="2934116"/>
          <a:ext cx="10531151" cy="3093717"/>
        </p:xfrm>
        <a:graphic>
          <a:graphicData uri="http://schemas.openxmlformats.org/drawingml/2006/table">
            <a:tbl>
              <a:tblPr firstRow="1" firstCol="1" bandRow="1">
                <a:tableStyleId>{5C22544A-7EE6-4342-B048-85BDC9FD1C3A}</a:tableStyleId>
              </a:tblPr>
              <a:tblGrid>
                <a:gridCol w="1626920"/>
                <a:gridCol w="2956956"/>
                <a:gridCol w="2895317"/>
                <a:gridCol w="3051958"/>
              </a:tblGrid>
              <a:tr h="412449">
                <a:tc>
                  <a:txBody>
                    <a:bodyPr/>
                    <a:lstStyle/>
                    <a:p>
                      <a:pPr indent="0" algn="ctr">
                        <a:lnSpc>
                          <a:spcPts val="1800"/>
                        </a:lnSpc>
                        <a:spcAft>
                          <a:spcPts val="0"/>
                        </a:spcAft>
                      </a:pPr>
                      <a:r>
                        <a:rPr lang="zh-CN" altLang="en-US" sz="1400" kern="100" dirty="0" smtClean="0">
                          <a:effectLst/>
                          <a:latin typeface="微软雅黑" panose="020B0503020204020204" pitchFamily="34" charset="-122"/>
                          <a:ea typeface="微软雅黑" panose="020B0503020204020204" pitchFamily="34" charset="-122"/>
                        </a:rPr>
                        <a:t>模式说明</a:t>
                      </a:r>
                      <a:endParaRPr lang="zh-CN" sz="1400"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lnSpc>
                          <a:spcPts val="1800"/>
                        </a:lnSpc>
                        <a:spcAft>
                          <a:spcPts val="0"/>
                        </a:spcAft>
                      </a:pPr>
                      <a:r>
                        <a:rPr lang="zh-CN" altLang="en-US" sz="1400" b="1" kern="100" dirty="0" smtClean="0">
                          <a:effectLst/>
                          <a:latin typeface="微软雅黑" panose="020B0503020204020204" pitchFamily="34" charset="-122"/>
                          <a:ea typeface="微软雅黑" panose="020B0503020204020204" pitchFamily="34" charset="-122"/>
                          <a:cs typeface="Times New Roman"/>
                        </a:rPr>
                        <a:t>新建模式</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lnSpc>
                          <a:spcPts val="1800"/>
                        </a:lnSpc>
                        <a:spcAft>
                          <a:spcPts val="0"/>
                        </a:spcAft>
                      </a:pPr>
                      <a:r>
                        <a:rPr lang="zh-CN" altLang="en-US" sz="1400" kern="100" dirty="0" smtClean="0">
                          <a:effectLst/>
                          <a:latin typeface="微软雅黑" panose="020B0503020204020204" pitchFamily="34" charset="-122"/>
                          <a:ea typeface="微软雅黑" panose="020B0503020204020204" pitchFamily="34" charset="-122"/>
                          <a:cs typeface="Times New Roman"/>
                        </a:rPr>
                        <a:t>升级模式</a:t>
                      </a:r>
                      <a:endParaRPr lang="zh-CN" sz="14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lnSpc>
                          <a:spcPts val="1800"/>
                        </a:lnSpc>
                        <a:spcAft>
                          <a:spcPts val="0"/>
                        </a:spcAft>
                      </a:pPr>
                      <a:r>
                        <a:rPr lang="zh-CN" altLang="en-US" sz="1400" kern="100" dirty="0" smtClean="0">
                          <a:effectLst/>
                          <a:latin typeface="微软雅黑" panose="020B0503020204020204" pitchFamily="34" charset="-122"/>
                          <a:ea typeface="微软雅黑" panose="020B0503020204020204" pitchFamily="34" charset="-122"/>
                          <a:cs typeface="Times New Roman"/>
                        </a:rPr>
                        <a:t>嵌入模式</a:t>
                      </a:r>
                      <a:endParaRPr lang="zh-CN" sz="14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r h="802183">
                <a:tc>
                  <a:txBody>
                    <a:bodyPr/>
                    <a:lstStyle/>
                    <a:p>
                      <a:pPr algn="ctr">
                        <a:lnSpc>
                          <a:spcPts val="1800"/>
                        </a:lnSpc>
                        <a:spcAft>
                          <a:spcPts val="0"/>
                        </a:spcAft>
                      </a:pPr>
                      <a:r>
                        <a:rPr lang="zh-CN" altLang="en-US" sz="1400" kern="100" dirty="0" smtClean="0">
                          <a:effectLst/>
                          <a:latin typeface="微软雅黑" panose="020B0503020204020204" pitchFamily="34" charset="-122"/>
                          <a:ea typeface="微软雅黑" panose="020B0503020204020204" pitchFamily="34" charset="-122"/>
                          <a:cs typeface="Times New Roman"/>
                        </a:rPr>
                        <a:t>适用情形</a:t>
                      </a:r>
                      <a:endParaRPr lang="zh-CN" sz="14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zh-CN" altLang="en-US" sz="1400" b="0" kern="1200" dirty="0" smtClean="0">
                          <a:solidFill>
                            <a:schemeClr val="tx1"/>
                          </a:solidFill>
                          <a:latin typeface="微软雅黑" panose="020B0503020204020204" pitchFamily="34" charset="-122"/>
                          <a:ea typeface="微软雅黑" panose="020B0503020204020204" pitchFamily="34" charset="-122"/>
                          <a:cs typeface="+mn-cs"/>
                        </a:rPr>
                        <a:t>新建高职</a:t>
                      </a:r>
                      <a:r>
                        <a:rPr lang="en-US" altLang="zh-CN" sz="1400" b="0"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400" b="0" kern="1200" dirty="0" smtClean="0">
                          <a:solidFill>
                            <a:schemeClr val="tx1"/>
                          </a:solidFill>
                          <a:latin typeface="微软雅黑" panose="020B0503020204020204" pitchFamily="34" charset="-122"/>
                          <a:ea typeface="微软雅黑" panose="020B0503020204020204" pitchFamily="34" charset="-122"/>
                          <a:cs typeface="+mn-cs"/>
                        </a:rPr>
                        <a:t>中职校区</a:t>
                      </a:r>
                      <a:endParaRPr lang="en-US" altLang="zh-CN" sz="1400" b="0" kern="1200" dirty="0" smtClean="0">
                        <a:solidFill>
                          <a:schemeClr val="tx1"/>
                        </a:solidFill>
                        <a:latin typeface="微软雅黑" panose="020B0503020204020204" pitchFamily="34" charset="-122"/>
                        <a:ea typeface="微软雅黑" panose="020B0503020204020204" pitchFamily="34" charset="-122"/>
                        <a:cs typeface="+mn-cs"/>
                      </a:endParaRPr>
                    </a:p>
                    <a:p>
                      <a:pPr marL="0" marR="0" indent="0" algn="ctr" defTabSz="914400" rtl="0" eaLnBrk="1" fontAlgn="auto" latinLnBrk="0" hangingPunct="1">
                        <a:lnSpc>
                          <a:spcPts val="1800"/>
                        </a:lnSpc>
                        <a:spcBef>
                          <a:spcPts val="0"/>
                        </a:spcBef>
                        <a:spcAft>
                          <a:spcPts val="0"/>
                        </a:spcAft>
                        <a:buClrTx/>
                        <a:buSzTx/>
                        <a:buFontTx/>
                        <a:buNone/>
                        <a:tabLst/>
                        <a:defRPr/>
                      </a:pPr>
                      <a:r>
                        <a:rPr lang="zh-CN" altLang="en-US" sz="1400" b="0" kern="1200" dirty="0" smtClean="0">
                          <a:solidFill>
                            <a:schemeClr val="tx1"/>
                          </a:solidFill>
                          <a:latin typeface="微软雅黑" panose="020B0503020204020204" pitchFamily="34" charset="-122"/>
                          <a:ea typeface="微软雅黑" panose="020B0503020204020204" pitchFamily="34" charset="-122"/>
                          <a:cs typeface="+mn-cs"/>
                        </a:rPr>
                        <a:t>引入应本二级学院</a:t>
                      </a:r>
                      <a:endParaRPr lang="zh-CN" sz="1400" b="0" kern="1200" dirty="0">
                        <a:solidFill>
                          <a:schemeClr val="tx1"/>
                        </a:solidFill>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针对现有职教园区或产业园区，进行重新规划和建设，让现有园区升级成为产教融合园区</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在大学城、职教城等职业院校聚集区，建设其他综合项目，打造产教融合园区</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r>
              <a:tr h="538451">
                <a:tc>
                  <a:txBody>
                    <a:bodyPr/>
                    <a:lstStyle/>
                    <a:p>
                      <a:pPr algn="ctr">
                        <a:lnSpc>
                          <a:spcPts val="1800"/>
                        </a:lnSpc>
                        <a:spcAft>
                          <a:spcPts val="0"/>
                        </a:spcAft>
                      </a:pPr>
                      <a:r>
                        <a:rPr lang="zh-CN" altLang="en-US" sz="1400" kern="100" dirty="0" smtClean="0">
                          <a:effectLst/>
                          <a:latin typeface="微软雅黑" panose="020B0503020204020204" pitchFamily="34" charset="-122"/>
                          <a:ea typeface="微软雅黑" panose="020B0503020204020204" pitchFamily="34" charset="-122"/>
                          <a:cs typeface="+mn-cs"/>
                        </a:rPr>
                        <a:t>院校建设</a:t>
                      </a:r>
                      <a:endParaRPr lang="zh-CN" sz="14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zh-CN" altLang="zh-CN" sz="1400" b="0" dirty="0" smtClean="0">
                          <a:solidFill>
                            <a:schemeClr val="tx1"/>
                          </a:solidFill>
                          <a:latin typeface="微软雅黑" panose="020B0503020204020204" pitchFamily="34" charset="-122"/>
                          <a:ea typeface="微软雅黑" panose="020B0503020204020204" pitchFamily="34" charset="-122"/>
                        </a:rPr>
                        <a:t>学校的</a:t>
                      </a:r>
                      <a:r>
                        <a:rPr lang="zh-CN" altLang="en-US" sz="1400" b="0" dirty="0" smtClean="0">
                          <a:solidFill>
                            <a:schemeClr val="tx1"/>
                          </a:solidFill>
                          <a:latin typeface="微软雅黑" panose="020B0503020204020204" pitchFamily="34" charset="-122"/>
                          <a:ea typeface="微软雅黑" panose="020B0503020204020204" pitchFamily="34" charset="-122"/>
                        </a:rPr>
                        <a:t>建设</a:t>
                      </a:r>
                      <a:r>
                        <a:rPr lang="zh-CN" altLang="zh-CN" sz="1400" b="0" dirty="0" smtClean="0">
                          <a:solidFill>
                            <a:schemeClr val="tx1"/>
                          </a:solidFill>
                          <a:latin typeface="微软雅黑" panose="020B0503020204020204" pitchFamily="34" charset="-122"/>
                          <a:ea typeface="微软雅黑" panose="020B0503020204020204" pitchFamily="34" charset="-122"/>
                        </a:rPr>
                        <a:t>投入</a:t>
                      </a:r>
                      <a:r>
                        <a:rPr lang="zh-CN" altLang="en-US" sz="1400" b="0" dirty="0" smtClean="0">
                          <a:solidFill>
                            <a:schemeClr val="tx1"/>
                          </a:solidFill>
                          <a:latin typeface="微软雅黑" panose="020B0503020204020204" pitchFamily="34" charset="-122"/>
                          <a:ea typeface="微软雅黑" panose="020B0503020204020204" pitchFamily="34" charset="-122"/>
                        </a:rPr>
                        <a:t>以</a:t>
                      </a:r>
                      <a:r>
                        <a:rPr lang="zh-CN" altLang="zh-CN" sz="1400" b="0" dirty="0" smtClean="0">
                          <a:solidFill>
                            <a:schemeClr val="tx1"/>
                          </a:solidFill>
                          <a:latin typeface="微软雅黑" panose="020B0503020204020204" pitchFamily="34" charset="-122"/>
                          <a:ea typeface="微软雅黑" panose="020B0503020204020204" pitchFamily="34" charset="-122"/>
                        </a:rPr>
                        <a:t>政府为主</a:t>
                      </a:r>
                      <a:r>
                        <a:rPr lang="zh-CN" altLang="en-US" sz="1400" b="0" dirty="0" smtClean="0">
                          <a:solidFill>
                            <a:schemeClr val="tx1"/>
                          </a:solidFill>
                          <a:latin typeface="微软雅黑" panose="020B0503020204020204" pitchFamily="34" charset="-122"/>
                          <a:ea typeface="微软雅黑" panose="020B0503020204020204" pitchFamily="34" charset="-122"/>
                        </a:rPr>
                        <a:t>导，基金参与投资建设</a:t>
                      </a:r>
                      <a:endParaRPr lang="en-US" altLang="zh-CN" sz="1400" b="0" dirty="0" smtClean="0">
                        <a:solidFill>
                          <a:schemeClr val="tx1"/>
                        </a:solidFill>
                        <a:latin typeface="微软雅黑" pitchFamily="34" charset="-122"/>
                        <a:ea typeface="微软雅黑" pitchFamily="34" charset="-122"/>
                        <a:cs typeface="Arial"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lnSpc>
                          <a:spcPts val="1800"/>
                        </a:lnSpc>
                        <a:spcAft>
                          <a:spcPts val="0"/>
                        </a:spcAft>
                      </a:pPr>
                      <a:r>
                        <a:rPr lang="en-US" altLang="zh-CN" sz="1400" kern="100" dirty="0" smtClean="0">
                          <a:effectLst/>
                          <a:latin typeface="微软雅黑" panose="020B0503020204020204" pitchFamily="34" charset="-122"/>
                          <a:ea typeface="微软雅黑" panose="020B0503020204020204" pitchFamily="34" charset="-122"/>
                          <a:cs typeface="Times New Roman"/>
                        </a:rPr>
                        <a:t>——</a:t>
                      </a:r>
                      <a:endParaRPr lang="zh-CN" sz="14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lnSpc>
                          <a:spcPts val="1800"/>
                        </a:lnSpc>
                        <a:spcAft>
                          <a:spcPts val="0"/>
                        </a:spcAft>
                      </a:pPr>
                      <a:r>
                        <a:rPr lang="en-US" altLang="zh-CN" sz="1400" kern="100" dirty="0" smtClean="0">
                          <a:effectLst/>
                          <a:latin typeface="微软雅黑" panose="020B0503020204020204" pitchFamily="34" charset="-122"/>
                          <a:ea typeface="微软雅黑" panose="020B0503020204020204" pitchFamily="34" charset="-122"/>
                          <a:cs typeface="Times New Roman"/>
                        </a:rPr>
                        <a:t>——</a:t>
                      </a:r>
                      <a:endParaRPr lang="zh-CN" sz="1400" kern="100" dirty="0">
                        <a:effectLst/>
                        <a:latin typeface="微软雅黑" panose="020B0503020204020204" pitchFamily="34" charset="-122"/>
                        <a:ea typeface="微软雅黑" panose="020B0503020204020204" pitchFamily="34" charset="-122"/>
                        <a:cs typeface="Times New Roman"/>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r>
              <a:tr h="802183">
                <a:tc>
                  <a:txBody>
                    <a:bodyPr/>
                    <a:lstStyle/>
                    <a:p>
                      <a:pPr algn="ctr" fontAlgn="auto">
                        <a:lnSpc>
                          <a:spcPct val="100000"/>
                        </a:lnSpc>
                        <a:spcBef>
                          <a:spcPts val="0"/>
                        </a:spcBef>
                        <a:spcAft>
                          <a:spcPts val="0"/>
                        </a:spcAft>
                        <a:defRPr/>
                      </a:pPr>
                      <a:r>
                        <a:rPr lang="zh-CN" altLang="en-US" sz="1400" b="1" smtClean="0">
                          <a:solidFill>
                            <a:srgbClr val="FFFFFF"/>
                          </a:solidFill>
                          <a:latin typeface="微软雅黑" panose="020B0503020204020204" pitchFamily="34" charset="-122"/>
                          <a:ea typeface="微软雅黑" panose="020B0503020204020204" pitchFamily="34" charset="-122"/>
                          <a:cs typeface="Arial" charset="0"/>
                        </a:rPr>
                        <a:t>园区建设</a:t>
                      </a:r>
                      <a:r>
                        <a:rPr lang="zh-CN" altLang="en-US" sz="1400" b="1" dirty="0" smtClean="0">
                          <a:solidFill>
                            <a:srgbClr val="FFFFFF"/>
                          </a:solidFill>
                          <a:latin typeface="微软雅黑" panose="020B0503020204020204" pitchFamily="34" charset="-122"/>
                          <a:ea typeface="微软雅黑" panose="020B0503020204020204" pitchFamily="34" charset="-122"/>
                          <a:cs typeface="Arial" charset="0"/>
                        </a:rPr>
                        <a:t>投资</a:t>
                      </a:r>
                      <a:endParaRPr lang="en-US" altLang="zh-CN" sz="1400" b="1" dirty="0">
                        <a:solidFill>
                          <a:srgbClr val="FFFFFF"/>
                        </a:solidFill>
                        <a:latin typeface="微软雅黑" panose="020B0503020204020204" pitchFamily="34" charset="-122"/>
                        <a:ea typeface="微软雅黑" panose="020B0503020204020204" pitchFamily="34" charset="-122"/>
                        <a:cs typeface="Arial"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lnSpc>
                          <a:spcPts val="1800"/>
                        </a:lnSpc>
                        <a:spcAft>
                          <a:spcPts val="0"/>
                        </a:spcAft>
                      </a:pPr>
                      <a:r>
                        <a:rPr lang="zh-CN" altLang="en-US" sz="1400" b="0" dirty="0" smtClean="0">
                          <a:solidFill>
                            <a:schemeClr val="tx1"/>
                          </a:solidFill>
                          <a:latin typeface="微软雅黑" panose="020B0503020204020204" pitchFamily="34" charset="-122"/>
                          <a:ea typeface="微软雅黑" panose="020B0503020204020204" pitchFamily="34" charset="-122"/>
                        </a:rPr>
                        <a:t>由国泰安集团负责发起设立定向基金</a:t>
                      </a:r>
                      <a:r>
                        <a:rPr lang="en-US" altLang="zh-CN" sz="1400" b="0" dirty="0" smtClean="0">
                          <a:solidFill>
                            <a:schemeClr val="tx1"/>
                          </a:solidFill>
                          <a:latin typeface="微软雅黑" panose="020B0503020204020204" pitchFamily="34" charset="-122"/>
                          <a:ea typeface="微软雅黑" panose="020B0503020204020204" pitchFamily="34" charset="-122"/>
                        </a:rPr>
                        <a:t>,</a:t>
                      </a:r>
                      <a:r>
                        <a:rPr lang="zh-CN" altLang="en-US" sz="1400" b="0" dirty="0" smtClean="0">
                          <a:solidFill>
                            <a:schemeClr val="tx1"/>
                          </a:solidFill>
                          <a:latin typeface="微软雅黑" panose="020B0503020204020204" pitchFamily="34" charset="-122"/>
                          <a:ea typeface="微软雅黑" panose="020B0503020204020204" pitchFamily="34" charset="-122"/>
                        </a:rPr>
                        <a:t>投资建设</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由国泰安集团负责</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发起设立</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定向基金</a:t>
                      </a: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投</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资建设</a:t>
                      </a:r>
                      <a:endParaRPr lang="zh-CN" altLang="zh-CN" sz="1400" kern="100" dirty="0" smtClean="0">
                        <a:effectLst/>
                        <a:latin typeface="微软雅黑" panose="020B0503020204020204" pitchFamily="34" charset="-122"/>
                        <a:ea typeface="微软雅黑" panose="020B0503020204020204" pitchFamily="34" charset="-122"/>
                        <a:cs typeface="Times New Roman"/>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由国泰安集团负责</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发起设立</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定向基金</a:t>
                      </a: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投资建设</a:t>
                      </a:r>
                      <a:endParaRPr lang="zh-CN" altLang="zh-CN" sz="1400" kern="100" dirty="0" smtClean="0">
                        <a:effectLst/>
                        <a:latin typeface="微软雅黑" panose="020B0503020204020204" pitchFamily="34" charset="-122"/>
                        <a:ea typeface="微软雅黑" panose="020B0503020204020204" pitchFamily="34" charset="-122"/>
                        <a:cs typeface="Times New Roman"/>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r>
              <a:tr h="538451">
                <a:tc>
                  <a:txBody>
                    <a:bodyPr/>
                    <a:lstStyle/>
                    <a:p>
                      <a:pPr algn="ctr" fontAlgn="auto">
                        <a:spcBef>
                          <a:spcPts val="0"/>
                        </a:spcBef>
                        <a:spcAft>
                          <a:spcPts val="0"/>
                        </a:spcAft>
                        <a:defRPr/>
                      </a:pPr>
                      <a:r>
                        <a:rPr lang="zh-CN" altLang="en-US" sz="1400" b="1" dirty="0" smtClean="0">
                          <a:solidFill>
                            <a:srgbClr val="FFFFFF"/>
                          </a:solidFill>
                          <a:latin typeface="微软雅黑" panose="020B0503020204020204" pitchFamily="34" charset="-122"/>
                          <a:ea typeface="微软雅黑" panose="020B0503020204020204" pitchFamily="34" charset="-122"/>
                          <a:cs typeface="Arial" charset="0"/>
                        </a:rPr>
                        <a:t>院区运营管理</a:t>
                      </a:r>
                      <a:endParaRPr lang="en-US" altLang="zh-CN" sz="1400" b="1" dirty="0">
                        <a:solidFill>
                          <a:srgbClr val="FFFFFF"/>
                        </a:solidFill>
                        <a:latin typeface="微软雅黑" panose="020B0503020204020204" pitchFamily="34" charset="-122"/>
                        <a:ea typeface="微软雅黑" panose="020B0503020204020204" pitchFamily="34" charset="-122"/>
                        <a:cs typeface="Arial"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gridSpan="3">
                  <a:txBody>
                    <a:bodyPr/>
                    <a:lstStyle/>
                    <a:p>
                      <a:pPr marL="0" marR="0" indent="0" algn="l" defTabSz="914400" rtl="0" eaLnBrk="1" fontAlgn="auto" latinLnBrk="0" hangingPunct="1">
                        <a:lnSpc>
                          <a:spcPts val="1800"/>
                        </a:lnSpc>
                        <a:spcBef>
                          <a:spcPts val="0"/>
                        </a:spcBef>
                        <a:spcAft>
                          <a:spcPts val="0"/>
                        </a:spcAft>
                        <a:buClrTx/>
                        <a:buSzTx/>
                        <a:buFontTx/>
                        <a:buNone/>
                        <a:tabLst/>
                        <a:defRPr/>
                      </a:pPr>
                      <a:r>
                        <a:rPr lang="zh-CN" altLang="en-US" sz="1400" b="0" dirty="0" smtClean="0">
                          <a:solidFill>
                            <a:schemeClr val="tx1"/>
                          </a:solidFill>
                          <a:latin typeface="微软雅黑" panose="020B0503020204020204" pitchFamily="34" charset="-122"/>
                          <a:ea typeface="微软雅黑" panose="020B0503020204020204" pitchFamily="34" charset="-122"/>
                        </a:rPr>
                        <a:t>园区由产教融合园区发展投资有限</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公司</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及设立的运营管理公司负责各版块运营</a:t>
                      </a:r>
                      <a:endParaRPr lang="zh-CN" altLang="en-US" sz="1400" b="0" dirty="0" smtClean="0">
                        <a:solidFill>
                          <a:schemeClr val="tx1"/>
                        </a:solidFill>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hMerge="1">
                  <a:txBody>
                    <a:bodyPr/>
                    <a:lstStyle/>
                    <a:p>
                      <a:pPr marL="0" marR="0" indent="0" algn="ctr" defTabSz="914400" rtl="0" eaLnBrk="1" fontAlgn="auto" latinLnBrk="0" hangingPunct="1">
                        <a:lnSpc>
                          <a:spcPts val="1800"/>
                        </a:lnSpc>
                        <a:spcBef>
                          <a:spcPts val="0"/>
                        </a:spcBef>
                        <a:spcAft>
                          <a:spcPts val="0"/>
                        </a:spcAft>
                        <a:buClrTx/>
                        <a:buSzTx/>
                        <a:buFontTx/>
                        <a:buNone/>
                        <a:tabLst/>
                        <a:defRPr/>
                      </a:pPr>
                      <a:endParaRPr lang="en-US" altLang="zh-CN" sz="1400" dirty="0" smtClean="0">
                        <a:latin typeface="微软雅黑" pitchFamily="34" charset="-122"/>
                        <a:ea typeface="微软雅黑" pitchFamily="34" charset="-122"/>
                        <a:cs typeface="Arial"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hMerge="1">
                  <a:txBody>
                    <a:bodyPr/>
                    <a:lstStyle/>
                    <a:p>
                      <a:pPr marL="0" marR="0" indent="0" algn="ctr" defTabSz="914400" rtl="0" eaLnBrk="1" fontAlgn="auto" latinLnBrk="0" hangingPunct="1">
                        <a:lnSpc>
                          <a:spcPts val="1800"/>
                        </a:lnSpc>
                        <a:spcBef>
                          <a:spcPts val="0"/>
                        </a:spcBef>
                        <a:spcAft>
                          <a:spcPts val="0"/>
                        </a:spcAft>
                        <a:buClrTx/>
                        <a:buSzTx/>
                        <a:buFontTx/>
                        <a:buNone/>
                        <a:tabLst/>
                        <a:defRPr/>
                      </a:pPr>
                      <a:endParaRPr lang="en-US" altLang="zh-CN" sz="1400" dirty="0" smtClean="0">
                        <a:latin typeface="微软雅黑" pitchFamily="34" charset="-122"/>
                        <a:ea typeface="微软雅黑" pitchFamily="34" charset="-122"/>
                        <a:cs typeface="Arial"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r>
            </a:tbl>
          </a:graphicData>
        </a:graphic>
      </p:graphicFrame>
      <p:grpSp>
        <p:nvGrpSpPr>
          <p:cNvPr id="26" name="组合 25"/>
          <p:cNvGrpSpPr/>
          <p:nvPr/>
        </p:nvGrpSpPr>
        <p:grpSpPr>
          <a:xfrm>
            <a:off x="2" y="404813"/>
            <a:ext cx="11601448" cy="241230"/>
            <a:chOff x="2" y="404813"/>
            <a:chExt cx="9492698" cy="241230"/>
          </a:xfrm>
        </p:grpSpPr>
        <p:grpSp>
          <p:nvGrpSpPr>
            <p:cNvPr id="27" name="组合 26"/>
            <p:cNvGrpSpPr/>
            <p:nvPr/>
          </p:nvGrpSpPr>
          <p:grpSpPr>
            <a:xfrm>
              <a:off x="2" y="404813"/>
              <a:ext cx="1768415" cy="241230"/>
              <a:chOff x="0" y="404813"/>
              <a:chExt cx="1794013" cy="241230"/>
            </a:xfrm>
          </p:grpSpPr>
          <p:cxnSp>
            <p:nvCxnSpPr>
              <p:cNvPr id="29" name="直接连接符 28"/>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1768417" y="404813"/>
              <a:ext cx="77242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MH_Other_5"/>
          <p:cNvSpPr>
            <a:spLocks noChangeArrowheads="1"/>
          </p:cNvSpPr>
          <p:nvPr>
            <p:custDataLst>
              <p:tags r:id="rId1"/>
            </p:custDataLst>
          </p:nvPr>
        </p:nvSpPr>
        <p:spPr bwMode="auto">
          <a:xfrm>
            <a:off x="228926" y="976048"/>
            <a:ext cx="2619049"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（二）</a:t>
            </a:r>
            <a:r>
              <a:rPr lang="zh-CN" altLang="en-US" sz="2000" b="1" dirty="0">
                <a:solidFill>
                  <a:schemeClr val="bg1"/>
                </a:solidFill>
                <a:latin typeface="微软雅黑" panose="020B0503020204020204" pitchFamily="34" charset="-122"/>
                <a:ea typeface="微软雅黑" panose="020B0503020204020204" pitchFamily="34" charset="-122"/>
              </a:rPr>
              <a:t>项目建设模式</a:t>
            </a:r>
          </a:p>
        </p:txBody>
      </p:sp>
    </p:spTree>
    <p:extLst>
      <p:ext uri="{BB962C8B-B14F-4D97-AF65-F5344CB8AC3E}">
        <p14:creationId xmlns:p14="http://schemas.microsoft.com/office/powerpoint/2010/main" val="2166935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23</a:t>
            </a:r>
            <a:endParaRPr lang="zh-CN" altLang="en-US" sz="1600" b="1" dirty="0"/>
          </a:p>
        </p:txBody>
      </p:sp>
      <p:grpSp>
        <p:nvGrpSpPr>
          <p:cNvPr id="58" name="组合 57"/>
          <p:cNvGrpSpPr/>
          <p:nvPr/>
        </p:nvGrpSpPr>
        <p:grpSpPr>
          <a:xfrm>
            <a:off x="699528" y="1763311"/>
            <a:ext cx="10766885" cy="4508733"/>
            <a:chOff x="-770019" y="1690907"/>
            <a:chExt cx="10766885" cy="4508733"/>
          </a:xfrm>
        </p:grpSpPr>
        <p:grpSp>
          <p:nvGrpSpPr>
            <p:cNvPr id="59" name="组合 58"/>
            <p:cNvGrpSpPr/>
            <p:nvPr/>
          </p:nvGrpSpPr>
          <p:grpSpPr>
            <a:xfrm>
              <a:off x="-502525" y="1690907"/>
              <a:ext cx="1362075" cy="1414463"/>
              <a:chOff x="1048565" y="1973394"/>
              <a:chExt cx="1362075" cy="1414463"/>
            </a:xfrm>
          </p:grpSpPr>
          <p:sp>
            <p:nvSpPr>
              <p:cNvPr id="86" name="MH_SubTitle_1"/>
              <p:cNvSpPr/>
              <p:nvPr>
                <p:custDataLst>
                  <p:tags r:id="rId19"/>
                </p:custDataLst>
              </p:nvPr>
            </p:nvSpPr>
            <p:spPr>
              <a:xfrm>
                <a:off x="1085078" y="2062294"/>
                <a:ext cx="1236662" cy="1236663"/>
              </a:xfrm>
              <a:prstGeom prst="ellipse">
                <a:avLst/>
              </a:prstGeom>
              <a:solidFill>
                <a:srgbClr val="0F6F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smtClean="0">
                    <a:solidFill>
                      <a:srgbClr val="FFFFFF"/>
                    </a:solidFill>
                    <a:latin typeface="微软雅黑" panose="020B0503020204020204" pitchFamily="34" charset="-122"/>
                    <a:ea typeface="微软雅黑" panose="020B0503020204020204" pitchFamily="34" charset="-122"/>
                    <a:cs typeface="Mangal" panose="02040503050203030202" pitchFamily="18" charset="0"/>
                  </a:rPr>
                  <a:t>项目前期策划</a:t>
                </a:r>
                <a:endParaRPr lang="zh-CN" altLang="en-US" b="1" dirty="0">
                  <a:solidFill>
                    <a:srgbClr val="FFFFFF"/>
                  </a:solidFill>
                  <a:latin typeface="微软雅黑" panose="020B0503020204020204" pitchFamily="34" charset="-122"/>
                  <a:ea typeface="微软雅黑" panose="020B0503020204020204" pitchFamily="34" charset="-122"/>
                  <a:cs typeface="Mangal" panose="02040503050203030202" pitchFamily="18" charset="0"/>
                </a:endParaRPr>
              </a:p>
            </p:txBody>
          </p:sp>
          <p:sp>
            <p:nvSpPr>
              <p:cNvPr id="87" name="MH_Other_1"/>
              <p:cNvSpPr/>
              <p:nvPr>
                <p:custDataLst>
                  <p:tags r:id="rId20"/>
                </p:custDataLst>
              </p:nvPr>
            </p:nvSpPr>
            <p:spPr>
              <a:xfrm>
                <a:off x="1048565" y="1973394"/>
                <a:ext cx="1362075" cy="1414463"/>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rgbClr val="A2CF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grpSp>
        <p:sp>
          <p:nvSpPr>
            <p:cNvPr id="60" name="MH_Other_2"/>
            <p:cNvSpPr/>
            <p:nvPr>
              <p:custDataLst>
                <p:tags r:id="rId2"/>
              </p:custDataLst>
            </p:nvPr>
          </p:nvSpPr>
          <p:spPr>
            <a:xfrm>
              <a:off x="1107542" y="2191763"/>
              <a:ext cx="304800" cy="412750"/>
            </a:xfrm>
            <a:prstGeom prst="chevron">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61" name="MH_Other_3"/>
            <p:cNvSpPr/>
            <p:nvPr>
              <p:custDataLst>
                <p:tags r:id="rId3"/>
              </p:custDataLst>
            </p:nvPr>
          </p:nvSpPr>
          <p:spPr>
            <a:xfrm>
              <a:off x="3342280" y="2191763"/>
              <a:ext cx="304800" cy="412750"/>
            </a:xfrm>
            <a:prstGeom prst="chevron">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62" name="MH_Other_4"/>
            <p:cNvSpPr/>
            <p:nvPr>
              <p:custDataLst>
                <p:tags r:id="rId4"/>
              </p:custDataLst>
            </p:nvPr>
          </p:nvSpPr>
          <p:spPr>
            <a:xfrm>
              <a:off x="5541791" y="2191763"/>
              <a:ext cx="303212" cy="412750"/>
            </a:xfrm>
            <a:prstGeom prst="chevron">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1726219" y="1690907"/>
              <a:ext cx="1362075" cy="1414463"/>
              <a:chOff x="3096616" y="1973394"/>
              <a:chExt cx="1362075" cy="1414463"/>
            </a:xfrm>
          </p:grpSpPr>
          <p:sp>
            <p:nvSpPr>
              <p:cNvPr id="84" name="MH_SubTitle_2"/>
              <p:cNvSpPr/>
              <p:nvPr>
                <p:custDataLst>
                  <p:tags r:id="rId17"/>
                </p:custDataLst>
              </p:nvPr>
            </p:nvSpPr>
            <p:spPr>
              <a:xfrm>
                <a:off x="3133128" y="2062294"/>
                <a:ext cx="1236663" cy="1236663"/>
              </a:xfrm>
              <a:prstGeom prst="ellipse">
                <a:avLst/>
              </a:prstGeom>
              <a:solidFill>
                <a:srgbClr val="0F6F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smtClean="0">
                    <a:solidFill>
                      <a:srgbClr val="FFFFFF"/>
                    </a:solidFill>
                    <a:latin typeface="微软雅黑" panose="020B0503020204020204" pitchFamily="34" charset="-122"/>
                    <a:ea typeface="微软雅黑" panose="020B0503020204020204" pitchFamily="34" charset="-122"/>
                    <a:cs typeface="Mangal" panose="02040503050203030202" pitchFamily="18" charset="0"/>
                  </a:rPr>
                  <a:t>立项委托与资源整合</a:t>
                </a:r>
                <a:endParaRPr lang="zh-CN" altLang="en-US" b="1" dirty="0">
                  <a:solidFill>
                    <a:srgbClr val="FFFFFF"/>
                  </a:solidFill>
                  <a:latin typeface="微软雅黑" panose="020B0503020204020204" pitchFamily="34" charset="-122"/>
                  <a:ea typeface="微软雅黑" panose="020B0503020204020204" pitchFamily="34" charset="-122"/>
                  <a:cs typeface="Mangal" panose="02040503050203030202" pitchFamily="18" charset="0"/>
                </a:endParaRPr>
              </a:p>
            </p:txBody>
          </p:sp>
          <p:sp>
            <p:nvSpPr>
              <p:cNvPr id="85" name="MH_Other_5"/>
              <p:cNvSpPr/>
              <p:nvPr>
                <p:custDataLst>
                  <p:tags r:id="rId18"/>
                </p:custDataLst>
              </p:nvPr>
            </p:nvSpPr>
            <p:spPr>
              <a:xfrm>
                <a:off x="3096616" y="1973394"/>
                <a:ext cx="1362075" cy="1414463"/>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rgbClr val="A2CF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3965441" y="1690907"/>
              <a:ext cx="1360487" cy="1414463"/>
              <a:chOff x="5298303" y="1973394"/>
              <a:chExt cx="1360487" cy="1414463"/>
            </a:xfrm>
          </p:grpSpPr>
          <p:sp>
            <p:nvSpPr>
              <p:cNvPr id="82" name="MH_SubTitle_3"/>
              <p:cNvSpPr/>
              <p:nvPr>
                <p:custDataLst>
                  <p:tags r:id="rId15"/>
                </p:custDataLst>
              </p:nvPr>
            </p:nvSpPr>
            <p:spPr>
              <a:xfrm>
                <a:off x="5339629" y="2062294"/>
                <a:ext cx="1238400" cy="1236663"/>
              </a:xfrm>
              <a:prstGeom prst="ellipse">
                <a:avLst/>
              </a:prstGeom>
              <a:solidFill>
                <a:srgbClr val="0F6F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smtClean="0">
                    <a:solidFill>
                      <a:srgbClr val="FFFFFF"/>
                    </a:solidFill>
                    <a:latin typeface="微软雅黑" panose="020B0503020204020204" pitchFamily="34" charset="-122"/>
                    <a:ea typeface="微软雅黑" panose="020B0503020204020204" pitchFamily="34" charset="-122"/>
                    <a:cs typeface="Mangal" panose="02040503050203030202" pitchFamily="18" charset="0"/>
                  </a:rPr>
                  <a:t>项目建设与装修</a:t>
                </a:r>
                <a:endParaRPr lang="zh-CN" altLang="en-US" b="1" dirty="0">
                  <a:solidFill>
                    <a:srgbClr val="FFFFFF"/>
                  </a:solidFill>
                  <a:latin typeface="微软雅黑" panose="020B0503020204020204" pitchFamily="34" charset="-122"/>
                  <a:ea typeface="微软雅黑" panose="020B0503020204020204" pitchFamily="34" charset="-122"/>
                  <a:cs typeface="Mangal" panose="02040503050203030202" pitchFamily="18" charset="0"/>
                </a:endParaRPr>
              </a:p>
            </p:txBody>
          </p:sp>
          <p:sp>
            <p:nvSpPr>
              <p:cNvPr id="83" name="MH_Other_6"/>
              <p:cNvSpPr/>
              <p:nvPr>
                <p:custDataLst>
                  <p:tags r:id="rId16"/>
                </p:custDataLst>
              </p:nvPr>
            </p:nvSpPr>
            <p:spPr>
              <a:xfrm>
                <a:off x="5298303" y="1973394"/>
                <a:ext cx="1360487" cy="1414463"/>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rgbClr val="A2CF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6157596" y="1690907"/>
              <a:ext cx="1360487" cy="1414463"/>
              <a:chOff x="7409678" y="1973394"/>
              <a:chExt cx="1360487" cy="1414463"/>
            </a:xfrm>
          </p:grpSpPr>
          <p:sp>
            <p:nvSpPr>
              <p:cNvPr id="80" name="MH_SubTitle_4"/>
              <p:cNvSpPr/>
              <p:nvPr>
                <p:custDataLst>
                  <p:tags r:id="rId13"/>
                </p:custDataLst>
              </p:nvPr>
            </p:nvSpPr>
            <p:spPr>
              <a:xfrm>
                <a:off x="7453991" y="2062294"/>
                <a:ext cx="1238400" cy="1236663"/>
              </a:xfrm>
              <a:prstGeom prst="ellipse">
                <a:avLst/>
              </a:prstGeom>
              <a:solidFill>
                <a:srgbClr val="0F6F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smtClean="0">
                    <a:solidFill>
                      <a:srgbClr val="FFFFFF"/>
                    </a:solidFill>
                    <a:latin typeface="微软雅黑" panose="020B0503020204020204" pitchFamily="34" charset="-122"/>
                    <a:ea typeface="微软雅黑" panose="020B0503020204020204" pitchFamily="34" charset="-122"/>
                    <a:cs typeface="Mangal" panose="02040503050203030202" pitchFamily="18" charset="0"/>
                  </a:rPr>
                  <a:t>试运营</a:t>
                </a:r>
                <a:endParaRPr lang="zh-CN" altLang="en-US" sz="2000" b="1" dirty="0">
                  <a:solidFill>
                    <a:srgbClr val="FFFFFF"/>
                  </a:solidFill>
                  <a:latin typeface="微软雅黑" panose="020B0503020204020204" pitchFamily="34" charset="-122"/>
                  <a:ea typeface="微软雅黑" panose="020B0503020204020204" pitchFamily="34" charset="-122"/>
                  <a:cs typeface="Mangal" panose="02040503050203030202" pitchFamily="18" charset="0"/>
                </a:endParaRPr>
              </a:p>
            </p:txBody>
          </p:sp>
          <p:sp>
            <p:nvSpPr>
              <p:cNvPr id="81" name="MH_Other_7"/>
              <p:cNvSpPr/>
              <p:nvPr>
                <p:custDataLst>
                  <p:tags r:id="rId14"/>
                </p:custDataLst>
              </p:nvPr>
            </p:nvSpPr>
            <p:spPr>
              <a:xfrm>
                <a:off x="7409678" y="1973394"/>
                <a:ext cx="1360487" cy="1414463"/>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rgbClr val="A2CF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grpSp>
        <p:sp>
          <p:nvSpPr>
            <p:cNvPr id="66" name="MH_Other_2"/>
            <p:cNvSpPr/>
            <p:nvPr>
              <p:custDataLst>
                <p:tags r:id="rId5"/>
              </p:custDataLst>
            </p:nvPr>
          </p:nvSpPr>
          <p:spPr>
            <a:xfrm>
              <a:off x="7767413" y="2191763"/>
              <a:ext cx="304800" cy="412750"/>
            </a:xfrm>
            <a:prstGeom prst="chevron">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8367298" y="1690907"/>
              <a:ext cx="1362075" cy="1414463"/>
              <a:chOff x="9399939" y="1909630"/>
              <a:chExt cx="1362075" cy="1414463"/>
            </a:xfrm>
          </p:grpSpPr>
          <p:sp>
            <p:nvSpPr>
              <p:cNvPr id="78" name="MH_SubTitle_2"/>
              <p:cNvSpPr/>
              <p:nvPr>
                <p:custDataLst>
                  <p:tags r:id="rId11"/>
                </p:custDataLst>
              </p:nvPr>
            </p:nvSpPr>
            <p:spPr>
              <a:xfrm>
                <a:off x="9436451" y="1998530"/>
                <a:ext cx="1236663" cy="1236663"/>
              </a:xfrm>
              <a:prstGeom prst="ellipse">
                <a:avLst/>
              </a:prstGeom>
              <a:solidFill>
                <a:srgbClr val="0F6F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smtClean="0">
                    <a:solidFill>
                      <a:srgbClr val="FFFFFF"/>
                    </a:solidFill>
                    <a:latin typeface="微软雅黑" panose="020B0503020204020204" pitchFamily="34" charset="-122"/>
                    <a:ea typeface="微软雅黑" panose="020B0503020204020204" pitchFamily="34" charset="-122"/>
                    <a:cs typeface="Mangal" panose="02040503050203030202" pitchFamily="18" charset="0"/>
                  </a:rPr>
                  <a:t>正式</a:t>
                </a:r>
                <a:endParaRPr lang="en-US" altLang="zh-CN" sz="2000" b="1" dirty="0" smtClean="0">
                  <a:solidFill>
                    <a:srgbClr val="FFFFFF"/>
                  </a:solidFill>
                  <a:latin typeface="微软雅黑" panose="020B0503020204020204" pitchFamily="34" charset="-122"/>
                  <a:ea typeface="微软雅黑" panose="020B0503020204020204" pitchFamily="34" charset="-122"/>
                  <a:cs typeface="Mangal" panose="02040503050203030202" pitchFamily="18" charset="0"/>
                </a:endParaRPr>
              </a:p>
              <a:p>
                <a:pPr algn="ctr" eaLnBrk="1" fontAlgn="auto" hangingPunct="1">
                  <a:spcBef>
                    <a:spcPts val="0"/>
                  </a:spcBef>
                  <a:spcAft>
                    <a:spcPts val="0"/>
                  </a:spcAft>
                  <a:defRPr/>
                </a:pPr>
                <a:r>
                  <a:rPr lang="zh-CN" altLang="en-US" sz="2000" b="1" dirty="0">
                    <a:solidFill>
                      <a:srgbClr val="FFFFFF"/>
                    </a:solidFill>
                    <a:latin typeface="微软雅黑" panose="020B0503020204020204" pitchFamily="34" charset="-122"/>
                    <a:ea typeface="微软雅黑" panose="020B0503020204020204" pitchFamily="34" charset="-122"/>
                    <a:cs typeface="Mangal" panose="02040503050203030202" pitchFamily="18" charset="0"/>
                  </a:rPr>
                  <a:t>运营</a:t>
                </a:r>
              </a:p>
            </p:txBody>
          </p:sp>
          <p:sp>
            <p:nvSpPr>
              <p:cNvPr id="79" name="MH_Other_5"/>
              <p:cNvSpPr/>
              <p:nvPr>
                <p:custDataLst>
                  <p:tags r:id="rId12"/>
                </p:custDataLst>
              </p:nvPr>
            </p:nvSpPr>
            <p:spPr>
              <a:xfrm>
                <a:off x="9399939" y="1909630"/>
                <a:ext cx="1362075" cy="1414463"/>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rgbClr val="A2CF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chemeClr val="tx1"/>
                  </a:solidFill>
                  <a:latin typeface="微软雅黑" panose="020B0503020204020204" pitchFamily="34" charset="-122"/>
                  <a:ea typeface="微软雅黑" panose="020B0503020204020204" pitchFamily="34" charset="-122"/>
                </a:endParaRPr>
              </a:p>
            </p:txBody>
          </p:sp>
        </p:grpSp>
        <p:sp>
          <p:nvSpPr>
            <p:cNvPr id="68" name="TextBox 67"/>
            <p:cNvSpPr txBox="1"/>
            <p:nvPr/>
          </p:nvSpPr>
          <p:spPr>
            <a:xfrm>
              <a:off x="-503124" y="3216697"/>
              <a:ext cx="1363273"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第一阶段</a:t>
              </a:r>
              <a:endParaRPr lang="zh-CN" altLang="en-US" sz="2000" b="1" dirty="0">
                <a:latin typeface="微软雅黑" panose="020B0503020204020204" pitchFamily="34" charset="-122"/>
                <a:ea typeface="微软雅黑" panose="020B0503020204020204" pitchFamily="34" charset="-122"/>
              </a:endParaRPr>
            </a:p>
          </p:txBody>
        </p:sp>
        <p:sp>
          <p:nvSpPr>
            <p:cNvPr id="69" name="TextBox 68"/>
            <p:cNvSpPr txBox="1"/>
            <p:nvPr/>
          </p:nvSpPr>
          <p:spPr>
            <a:xfrm>
              <a:off x="1833944" y="3216697"/>
              <a:ext cx="1254351"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第二阶段</a:t>
              </a:r>
              <a:endParaRPr lang="zh-CN" altLang="en-US" sz="2000" b="1" dirty="0">
                <a:latin typeface="微软雅黑" panose="020B0503020204020204" pitchFamily="34" charset="-122"/>
                <a:ea typeface="微软雅黑" panose="020B0503020204020204" pitchFamily="34" charset="-122"/>
              </a:endParaRPr>
            </a:p>
          </p:txBody>
        </p:sp>
        <p:sp>
          <p:nvSpPr>
            <p:cNvPr id="70" name="TextBox 69"/>
            <p:cNvSpPr txBox="1"/>
            <p:nvPr/>
          </p:nvSpPr>
          <p:spPr>
            <a:xfrm>
              <a:off x="3864268" y="3216697"/>
              <a:ext cx="1562835"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第三阶段</a:t>
              </a:r>
              <a:endParaRPr lang="zh-CN" altLang="en-US" sz="2000" b="1" dirty="0">
                <a:latin typeface="微软雅黑" panose="020B0503020204020204" pitchFamily="34" charset="-122"/>
                <a:ea typeface="微软雅黑" panose="020B0503020204020204" pitchFamily="34" charset="-122"/>
              </a:endParaRPr>
            </a:p>
          </p:txBody>
        </p:sp>
        <p:sp>
          <p:nvSpPr>
            <p:cNvPr id="71" name="TextBox 70"/>
            <p:cNvSpPr txBox="1"/>
            <p:nvPr/>
          </p:nvSpPr>
          <p:spPr>
            <a:xfrm>
              <a:off x="6197567" y="3216697"/>
              <a:ext cx="1280545"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第四阶段</a:t>
              </a:r>
              <a:endParaRPr lang="zh-CN" altLang="en-US" sz="2000" b="1" dirty="0">
                <a:latin typeface="微软雅黑" panose="020B0503020204020204" pitchFamily="34" charset="-122"/>
                <a:ea typeface="微软雅黑" panose="020B0503020204020204" pitchFamily="34" charset="-122"/>
              </a:endParaRPr>
            </a:p>
          </p:txBody>
        </p:sp>
        <p:sp>
          <p:nvSpPr>
            <p:cNvPr id="72" name="TextBox 71"/>
            <p:cNvSpPr txBox="1"/>
            <p:nvPr/>
          </p:nvSpPr>
          <p:spPr>
            <a:xfrm>
              <a:off x="8242077" y="3216697"/>
              <a:ext cx="1612517"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第五阶段</a:t>
              </a:r>
              <a:endParaRPr lang="zh-CN" altLang="en-US" sz="2000" b="1" dirty="0">
                <a:latin typeface="微软雅黑" panose="020B0503020204020204" pitchFamily="34" charset="-122"/>
                <a:ea typeface="微软雅黑" panose="020B0503020204020204" pitchFamily="34" charset="-122"/>
              </a:endParaRPr>
            </a:p>
          </p:txBody>
        </p:sp>
        <p:sp>
          <p:nvSpPr>
            <p:cNvPr id="73" name="MH_SubTitle_1"/>
            <p:cNvSpPr/>
            <p:nvPr>
              <p:custDataLst>
                <p:tags r:id="rId6"/>
              </p:custDataLst>
            </p:nvPr>
          </p:nvSpPr>
          <p:spPr>
            <a:xfrm>
              <a:off x="-770019" y="3732665"/>
              <a:ext cx="1897062" cy="2466975"/>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t">
              <a:normAutofit/>
            </a:bodyPr>
            <a:lstStyle/>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smtClean="0">
                  <a:solidFill>
                    <a:srgbClr val="1C1C1C"/>
                  </a:solidFill>
                  <a:latin typeface="微软雅黑" panose="020B0503020204020204" pitchFamily="34" charset="-122"/>
                  <a:ea typeface="微软雅黑" panose="020B0503020204020204" pitchFamily="34" charset="-122"/>
                </a:rPr>
                <a:t>项目调研</a:t>
              </a:r>
              <a:endParaRPr lang="en-US" altLang="zh-CN" smtClean="0">
                <a:solidFill>
                  <a:srgbClr val="1C1C1C"/>
                </a:solidFill>
                <a:latin typeface="微软雅黑" panose="020B0503020204020204" pitchFamily="34" charset="-122"/>
                <a:ea typeface="微软雅黑" panose="020B0503020204020204" pitchFamily="34" charset="-122"/>
              </a:endParaRPr>
            </a:p>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smtClean="0">
                  <a:solidFill>
                    <a:srgbClr val="1C1C1C"/>
                  </a:solidFill>
                  <a:latin typeface="微软雅黑" panose="020B0503020204020204" pitchFamily="34" charset="-122"/>
                  <a:ea typeface="微软雅黑" panose="020B0503020204020204" pitchFamily="34" charset="-122"/>
                </a:rPr>
                <a:t>项目定位</a:t>
              </a:r>
              <a:endParaRPr lang="en-US" altLang="zh-CN" smtClean="0">
                <a:solidFill>
                  <a:srgbClr val="1C1C1C"/>
                </a:solidFill>
                <a:latin typeface="微软雅黑" panose="020B0503020204020204" pitchFamily="34" charset="-122"/>
                <a:ea typeface="微软雅黑" panose="020B0503020204020204" pitchFamily="34" charset="-122"/>
              </a:endParaRPr>
            </a:p>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smtClean="0">
                  <a:solidFill>
                    <a:srgbClr val="1C1C1C"/>
                  </a:solidFill>
                  <a:latin typeface="微软雅黑" panose="020B0503020204020204" pitchFamily="34" charset="-122"/>
                  <a:ea typeface="微软雅黑" panose="020B0503020204020204" pitchFamily="34" charset="-122"/>
                </a:rPr>
                <a:t>发展规划</a:t>
              </a:r>
              <a:endParaRPr lang="en-US" altLang="zh-CN" smtClean="0">
                <a:solidFill>
                  <a:srgbClr val="1C1C1C"/>
                </a:solidFill>
                <a:latin typeface="微软雅黑" panose="020B0503020204020204" pitchFamily="34" charset="-122"/>
                <a:ea typeface="微软雅黑" panose="020B0503020204020204" pitchFamily="34" charset="-122"/>
              </a:endParaRPr>
            </a:p>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smtClean="0">
                  <a:solidFill>
                    <a:srgbClr val="1C1C1C"/>
                  </a:solidFill>
                  <a:latin typeface="微软雅黑" panose="020B0503020204020204" pitchFamily="34" charset="-122"/>
                  <a:ea typeface="微软雅黑" panose="020B0503020204020204" pitchFamily="34" charset="-122"/>
                </a:rPr>
                <a:t>经济测算</a:t>
              </a:r>
              <a:endParaRPr lang="en-US" altLang="zh-CN" smtClean="0">
                <a:solidFill>
                  <a:srgbClr val="1C1C1C"/>
                </a:solidFill>
                <a:latin typeface="微软雅黑" panose="020B0503020204020204" pitchFamily="34" charset="-122"/>
                <a:ea typeface="微软雅黑" panose="020B0503020204020204" pitchFamily="34" charset="-122"/>
              </a:endParaRPr>
            </a:p>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smtClean="0">
                  <a:solidFill>
                    <a:srgbClr val="1C1C1C"/>
                  </a:solidFill>
                  <a:latin typeface="微软雅黑" panose="020B0503020204020204" pitchFamily="34" charset="-122"/>
                  <a:ea typeface="微软雅黑" panose="020B0503020204020204" pitchFamily="34" charset="-122"/>
                </a:rPr>
                <a:t>资金运作</a:t>
              </a:r>
              <a:endParaRPr lang="zh-CN" altLang="en-US" dirty="0">
                <a:solidFill>
                  <a:srgbClr val="1C1C1C"/>
                </a:solidFill>
                <a:latin typeface="微软雅黑" panose="020B0503020204020204" pitchFamily="34" charset="-122"/>
                <a:ea typeface="微软雅黑" panose="020B0503020204020204" pitchFamily="34" charset="-122"/>
              </a:endParaRPr>
            </a:p>
          </p:txBody>
        </p:sp>
        <p:sp>
          <p:nvSpPr>
            <p:cNvPr id="74" name="MH_SubTitle_1"/>
            <p:cNvSpPr/>
            <p:nvPr>
              <p:custDataLst>
                <p:tags r:id="rId7"/>
              </p:custDataLst>
            </p:nvPr>
          </p:nvSpPr>
          <p:spPr>
            <a:xfrm>
              <a:off x="1458725" y="3732665"/>
              <a:ext cx="1897062" cy="2466975"/>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t">
              <a:noAutofit/>
            </a:bodyPr>
            <a:lstStyle/>
            <a:p>
              <a:pPr marL="285750" indent="-285750">
                <a:lnSpc>
                  <a:spcPts val="2800"/>
                </a:lnSpc>
                <a:buFont typeface="Wingdings" panose="05000000000000000000" pitchFamily="2" charset="2"/>
                <a:buChar char="Ø"/>
                <a:defRPr/>
              </a:pPr>
              <a:r>
                <a:rPr lang="zh-CN" altLang="en-US" dirty="0" smtClean="0">
                  <a:solidFill>
                    <a:srgbClr val="1C1C1C"/>
                  </a:solidFill>
                  <a:latin typeface="微软雅黑" panose="020B0503020204020204" pitchFamily="34" charset="-122"/>
                  <a:ea typeface="微软雅黑" panose="020B0503020204020204" pitchFamily="34" charset="-122"/>
                </a:rPr>
                <a:t>政府立项，设立专项基金投资，委托国泰安建设</a:t>
              </a:r>
              <a:endParaRPr lang="en-US" altLang="zh-CN" dirty="0" smtClean="0">
                <a:solidFill>
                  <a:srgbClr val="1C1C1C"/>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Ø"/>
                <a:defRPr/>
              </a:pPr>
              <a:r>
                <a:rPr lang="zh-CN" altLang="en-US" dirty="0" smtClean="0">
                  <a:solidFill>
                    <a:srgbClr val="1C1C1C"/>
                  </a:solidFill>
                  <a:latin typeface="微软雅黑" panose="020B0503020204020204" pitchFamily="34" charset="-122"/>
                  <a:ea typeface="微软雅黑" panose="020B0503020204020204" pitchFamily="34" charset="-122"/>
                </a:rPr>
                <a:t>资源整合（院校、企业等）</a:t>
              </a:r>
              <a:endParaRPr lang="en-US" altLang="zh-CN" dirty="0">
                <a:solidFill>
                  <a:srgbClr val="1C1C1C"/>
                </a:solidFill>
                <a:latin typeface="微软雅黑" panose="020B0503020204020204" pitchFamily="34" charset="-122"/>
                <a:ea typeface="微软雅黑" panose="020B0503020204020204" pitchFamily="34" charset="-122"/>
              </a:endParaRPr>
            </a:p>
          </p:txBody>
        </p:sp>
        <p:sp>
          <p:nvSpPr>
            <p:cNvPr id="75" name="MH_SubTitle_1"/>
            <p:cNvSpPr/>
            <p:nvPr>
              <p:custDataLst>
                <p:tags r:id="rId8"/>
              </p:custDataLst>
            </p:nvPr>
          </p:nvSpPr>
          <p:spPr>
            <a:xfrm>
              <a:off x="3697153" y="3732665"/>
              <a:ext cx="1897062" cy="2466975"/>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t">
              <a:normAutofit/>
            </a:bodyPr>
            <a:lstStyle/>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a:solidFill>
                    <a:srgbClr val="1C1C1C"/>
                  </a:solidFill>
                  <a:latin typeface="微软雅黑" panose="020B0503020204020204" pitchFamily="34" charset="-122"/>
                  <a:ea typeface="微软雅黑" panose="020B0503020204020204" pitchFamily="34" charset="-122"/>
                </a:rPr>
                <a:t>基础</a:t>
              </a:r>
              <a:r>
                <a:rPr lang="zh-CN" altLang="en-US" smtClean="0">
                  <a:solidFill>
                    <a:srgbClr val="1C1C1C"/>
                  </a:solidFill>
                  <a:latin typeface="微软雅黑" panose="020B0503020204020204" pitchFamily="34" charset="-122"/>
                  <a:ea typeface="微软雅黑" panose="020B0503020204020204" pitchFamily="34" charset="-122"/>
                </a:rPr>
                <a:t>建设</a:t>
              </a:r>
              <a:endParaRPr lang="en-US" altLang="zh-CN" smtClean="0">
                <a:solidFill>
                  <a:srgbClr val="1C1C1C"/>
                </a:solidFill>
                <a:latin typeface="微软雅黑" panose="020B0503020204020204" pitchFamily="34" charset="-122"/>
                <a:ea typeface="微软雅黑" panose="020B0503020204020204" pitchFamily="34" charset="-122"/>
              </a:endParaRPr>
            </a:p>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smtClean="0">
                  <a:solidFill>
                    <a:srgbClr val="1C1C1C"/>
                  </a:solidFill>
                  <a:latin typeface="微软雅黑" panose="020B0503020204020204" pitchFamily="34" charset="-122"/>
                  <a:ea typeface="微软雅黑" panose="020B0503020204020204" pitchFamily="34" charset="-122"/>
                </a:rPr>
                <a:t>学校、工厂、店面装修</a:t>
              </a:r>
              <a:endParaRPr lang="en-US" altLang="zh-CN" smtClean="0">
                <a:solidFill>
                  <a:srgbClr val="1C1C1C"/>
                </a:solidFill>
                <a:latin typeface="微软雅黑" panose="020B0503020204020204" pitchFamily="34" charset="-122"/>
                <a:ea typeface="微软雅黑" panose="020B0503020204020204" pitchFamily="34" charset="-122"/>
              </a:endParaRPr>
            </a:p>
          </p:txBody>
        </p:sp>
        <p:sp>
          <p:nvSpPr>
            <p:cNvPr id="76" name="MH_SubTitle_1"/>
            <p:cNvSpPr/>
            <p:nvPr>
              <p:custDataLst>
                <p:tags r:id="rId9"/>
              </p:custDataLst>
            </p:nvPr>
          </p:nvSpPr>
          <p:spPr>
            <a:xfrm>
              <a:off x="5889308" y="3732665"/>
              <a:ext cx="1897062" cy="2466975"/>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t">
              <a:normAutofit/>
            </a:bodyPr>
            <a:lstStyle/>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smtClean="0">
                  <a:solidFill>
                    <a:srgbClr val="1C1C1C"/>
                  </a:solidFill>
                  <a:latin typeface="微软雅黑" panose="020B0503020204020204" pitchFamily="34" charset="-122"/>
                  <a:ea typeface="微软雅黑" panose="020B0503020204020204" pitchFamily="34" charset="-122"/>
                </a:rPr>
                <a:t>运营管理调整</a:t>
              </a:r>
              <a:endParaRPr lang="en-US" altLang="zh-CN" smtClean="0">
                <a:solidFill>
                  <a:srgbClr val="1C1C1C"/>
                </a:solidFill>
                <a:latin typeface="微软雅黑" panose="020B0503020204020204" pitchFamily="34" charset="-122"/>
                <a:ea typeface="微软雅黑" panose="020B0503020204020204" pitchFamily="34" charset="-122"/>
              </a:endParaRPr>
            </a:p>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smtClean="0">
                  <a:solidFill>
                    <a:srgbClr val="1C1C1C"/>
                  </a:solidFill>
                  <a:latin typeface="微软雅黑" panose="020B0503020204020204" pitchFamily="34" charset="-122"/>
                  <a:ea typeface="微软雅黑" panose="020B0503020204020204" pitchFamily="34" charset="-122"/>
                </a:rPr>
                <a:t> 营销策略调整</a:t>
              </a:r>
              <a:endParaRPr lang="en-US" altLang="zh-CN" smtClean="0">
                <a:solidFill>
                  <a:srgbClr val="1C1C1C"/>
                </a:solidFill>
                <a:latin typeface="微软雅黑" panose="020B0503020204020204" pitchFamily="34" charset="-122"/>
                <a:ea typeface="微软雅黑" panose="020B0503020204020204" pitchFamily="34" charset="-122"/>
              </a:endParaRPr>
            </a:p>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smtClean="0">
                  <a:solidFill>
                    <a:srgbClr val="1C1C1C"/>
                  </a:solidFill>
                  <a:latin typeface="微软雅黑" panose="020B0503020204020204" pitchFamily="34" charset="-122"/>
                  <a:ea typeface="微软雅黑" panose="020B0503020204020204" pitchFamily="34" charset="-122"/>
                </a:rPr>
                <a:t> 消费客群摸底</a:t>
              </a:r>
              <a:endParaRPr lang="en-US" altLang="zh-CN" smtClean="0">
                <a:solidFill>
                  <a:srgbClr val="1C1C1C"/>
                </a:solidFill>
                <a:latin typeface="微软雅黑" panose="020B0503020204020204" pitchFamily="34" charset="-122"/>
                <a:ea typeface="微软雅黑" panose="020B0503020204020204" pitchFamily="34" charset="-122"/>
              </a:endParaRPr>
            </a:p>
            <a:p>
              <a:pPr eaLnBrk="1" fontAlgn="auto" hangingPunct="1">
                <a:lnSpc>
                  <a:spcPts val="3400"/>
                </a:lnSpc>
                <a:spcBef>
                  <a:spcPts val="0"/>
                </a:spcBef>
                <a:spcAft>
                  <a:spcPts val="0"/>
                </a:spcAft>
                <a:defRPr/>
              </a:pPr>
              <a:endParaRPr lang="zh-CN" altLang="en-US" dirty="0">
                <a:solidFill>
                  <a:srgbClr val="1C1C1C"/>
                </a:solidFill>
                <a:latin typeface="微软雅黑" panose="020B0503020204020204" pitchFamily="34" charset="-122"/>
                <a:ea typeface="微软雅黑" panose="020B0503020204020204" pitchFamily="34" charset="-122"/>
              </a:endParaRPr>
            </a:p>
          </p:txBody>
        </p:sp>
        <p:sp>
          <p:nvSpPr>
            <p:cNvPr id="77" name="MH_SubTitle_1"/>
            <p:cNvSpPr/>
            <p:nvPr>
              <p:custDataLst>
                <p:tags r:id="rId10"/>
              </p:custDataLst>
            </p:nvPr>
          </p:nvSpPr>
          <p:spPr>
            <a:xfrm>
              <a:off x="8099804" y="3732665"/>
              <a:ext cx="1897062" cy="2466975"/>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t">
              <a:normAutofit/>
            </a:bodyPr>
            <a:lstStyle/>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smtClean="0">
                  <a:solidFill>
                    <a:srgbClr val="1C1C1C"/>
                  </a:solidFill>
                  <a:latin typeface="微软雅黑" panose="020B0503020204020204" pitchFamily="34" charset="-122"/>
                  <a:ea typeface="微软雅黑" panose="020B0503020204020204" pitchFamily="34" charset="-122"/>
                </a:rPr>
                <a:t>政府</a:t>
              </a:r>
              <a:r>
                <a:rPr lang="zh-CN" altLang="en-US" dirty="0" smtClean="0">
                  <a:solidFill>
                    <a:srgbClr val="1C1C1C"/>
                  </a:solidFill>
                  <a:latin typeface="微软雅黑" panose="020B0503020204020204" pitchFamily="34" charset="-122"/>
                  <a:ea typeface="微软雅黑" panose="020B0503020204020204" pitchFamily="34" charset="-122"/>
                </a:rPr>
                <a:t>、院校、企业、学员、员工、家长等多方</a:t>
              </a:r>
              <a:r>
                <a:rPr lang="zh-CN" altLang="en-US" smtClean="0">
                  <a:solidFill>
                    <a:srgbClr val="1C1C1C"/>
                  </a:solidFill>
                  <a:latin typeface="微软雅黑" panose="020B0503020204020204" pitchFamily="34" charset="-122"/>
                  <a:ea typeface="微软雅黑" panose="020B0503020204020204" pitchFamily="34" charset="-122"/>
                </a:rPr>
                <a:t>评价体系</a:t>
              </a:r>
              <a:endParaRPr lang="en-US" altLang="zh-CN" smtClean="0">
                <a:solidFill>
                  <a:srgbClr val="1C1C1C"/>
                </a:solidFill>
                <a:latin typeface="微软雅黑" panose="020B0503020204020204" pitchFamily="34" charset="-122"/>
                <a:ea typeface="微软雅黑" panose="020B0503020204020204" pitchFamily="34" charset="-122"/>
              </a:endParaRPr>
            </a:p>
            <a:p>
              <a:pPr marL="285750" indent="-285750" eaLnBrk="1" fontAlgn="auto" hangingPunct="1">
                <a:lnSpc>
                  <a:spcPts val="2800"/>
                </a:lnSpc>
                <a:spcBef>
                  <a:spcPts val="0"/>
                </a:spcBef>
                <a:spcAft>
                  <a:spcPts val="0"/>
                </a:spcAft>
                <a:buFont typeface="Wingdings" panose="05000000000000000000" pitchFamily="2" charset="2"/>
                <a:buChar char="Ø"/>
                <a:defRPr/>
              </a:pPr>
              <a:r>
                <a:rPr lang="zh-CN" altLang="en-US" smtClean="0">
                  <a:solidFill>
                    <a:srgbClr val="1C1C1C"/>
                  </a:solidFill>
                  <a:latin typeface="微软雅黑" panose="020B0503020204020204" pitchFamily="34" charset="-122"/>
                  <a:ea typeface="微软雅黑" panose="020B0503020204020204" pitchFamily="34" charset="-122"/>
                </a:rPr>
                <a:t>动态改进与调整</a:t>
              </a:r>
              <a:endParaRPr lang="zh-CN" altLang="en-US" dirty="0">
                <a:solidFill>
                  <a:srgbClr val="1C1C1C"/>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2" y="404813"/>
            <a:ext cx="11582398" cy="241230"/>
            <a:chOff x="2" y="404813"/>
            <a:chExt cx="9569349" cy="241230"/>
          </a:xfrm>
        </p:grpSpPr>
        <p:grpSp>
          <p:nvGrpSpPr>
            <p:cNvPr id="54" name="组合 53"/>
            <p:cNvGrpSpPr/>
            <p:nvPr/>
          </p:nvGrpSpPr>
          <p:grpSpPr>
            <a:xfrm>
              <a:off x="2" y="404813"/>
              <a:ext cx="1768415" cy="241230"/>
              <a:chOff x="0" y="404813"/>
              <a:chExt cx="1794013" cy="241230"/>
            </a:xfrm>
          </p:grpSpPr>
          <p:cxnSp>
            <p:nvCxnSpPr>
              <p:cNvPr id="56" name="直接连接符 55"/>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55" name="直接连接符 54"/>
            <p:cNvCxnSpPr/>
            <p:nvPr/>
          </p:nvCxnSpPr>
          <p:spPr>
            <a:xfrm>
              <a:off x="1768417" y="404813"/>
              <a:ext cx="7800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MH_Other_5"/>
          <p:cNvSpPr>
            <a:spLocks noChangeArrowheads="1"/>
          </p:cNvSpPr>
          <p:nvPr>
            <p:custDataLst>
              <p:tags r:id="rId1"/>
            </p:custDataLst>
          </p:nvPr>
        </p:nvSpPr>
        <p:spPr bwMode="auto">
          <a:xfrm>
            <a:off x="268952" y="1045846"/>
            <a:ext cx="2500563"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（三）</a:t>
            </a:r>
            <a:r>
              <a:rPr lang="zh-CN" altLang="en-US" sz="2000" b="1" dirty="0">
                <a:solidFill>
                  <a:schemeClr val="bg1"/>
                </a:solidFill>
                <a:latin typeface="微软雅黑" panose="020B0503020204020204" pitchFamily="34" charset="-122"/>
                <a:ea typeface="微软雅黑" panose="020B0503020204020204" pitchFamily="34" charset="-122"/>
              </a:rPr>
              <a:t>项目推进计划</a:t>
            </a:r>
          </a:p>
        </p:txBody>
      </p:sp>
    </p:spTree>
    <p:extLst>
      <p:ext uri="{BB962C8B-B14F-4D97-AF65-F5344CB8AC3E}">
        <p14:creationId xmlns:p14="http://schemas.microsoft.com/office/powerpoint/2010/main" val="3164062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a:t>2</a:t>
            </a:r>
            <a:r>
              <a:rPr lang="en-US" altLang="zh-CN" sz="1600" b="1" dirty="0" smtClean="0"/>
              <a:t>4</a:t>
            </a:r>
            <a:endParaRPr lang="zh-CN" altLang="en-US" sz="1600" b="1" dirty="0"/>
          </a:p>
        </p:txBody>
      </p:sp>
      <p:sp>
        <p:nvSpPr>
          <p:cNvPr id="38" name="任意多边形 37"/>
          <p:cNvSpPr/>
          <p:nvPr>
            <p:custDataLst>
              <p:tags r:id="rId1"/>
            </p:custDataLst>
          </p:nvPr>
        </p:nvSpPr>
        <p:spPr>
          <a:xfrm>
            <a:off x="2206189" y="1861105"/>
            <a:ext cx="45719" cy="4230908"/>
          </a:xfrm>
          <a:custGeom>
            <a:avLst/>
            <a:gdLst>
              <a:gd name="connsiteX0" fmla="*/ 0 w 72000"/>
              <a:gd name="connsiteY0" fmla="*/ 0 h 5904140"/>
              <a:gd name="connsiteX1" fmla="*/ 72000 w 72000"/>
              <a:gd name="connsiteY1" fmla="*/ 0 h 5904140"/>
              <a:gd name="connsiteX2" fmla="*/ 72000 w 72000"/>
              <a:gd name="connsiteY2" fmla="*/ 5904140 h 5904140"/>
              <a:gd name="connsiteX3" fmla="*/ 0 w 72000"/>
              <a:gd name="connsiteY3" fmla="*/ 5904140 h 5904140"/>
            </a:gdLst>
            <a:ahLst/>
            <a:cxnLst>
              <a:cxn ang="0">
                <a:pos x="connsiteX0" y="connsiteY0"/>
              </a:cxn>
              <a:cxn ang="0">
                <a:pos x="connsiteX1" y="connsiteY1"/>
              </a:cxn>
              <a:cxn ang="0">
                <a:pos x="connsiteX2" y="connsiteY2"/>
              </a:cxn>
              <a:cxn ang="0">
                <a:pos x="connsiteX3" y="connsiteY3"/>
              </a:cxn>
            </a:cxnLst>
            <a:rect l="l" t="t" r="r" b="b"/>
            <a:pathLst>
              <a:path w="72000" h="5904140">
                <a:moveTo>
                  <a:pt x="0" y="0"/>
                </a:moveTo>
                <a:lnTo>
                  <a:pt x="72000" y="0"/>
                </a:lnTo>
                <a:lnTo>
                  <a:pt x="72000" y="5904140"/>
                </a:lnTo>
                <a:lnTo>
                  <a:pt x="0" y="5904140"/>
                </a:lnTo>
                <a:close/>
              </a:path>
            </a:pathLst>
          </a:custGeom>
          <a:solidFill>
            <a:srgbClr val="0070C0"/>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9" name="椭圆 38"/>
          <p:cNvSpPr/>
          <p:nvPr>
            <p:custDataLst>
              <p:tags r:id="rId2"/>
            </p:custDataLst>
          </p:nvPr>
        </p:nvSpPr>
        <p:spPr>
          <a:xfrm>
            <a:off x="1996639" y="2078119"/>
            <a:ext cx="419100" cy="4191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a:solidFill>
                  <a:srgbClr val="FFFFFF"/>
                </a:solidFill>
                <a:ea typeface="微软雅黑" panose="020B0503020204020204" pitchFamily="34" charset="-122"/>
                <a:cs typeface="Arial" panose="020B0604020202020204" pitchFamily="34" charset="0"/>
              </a:rPr>
              <a:t>1</a:t>
            </a:r>
            <a:endParaRPr lang="zh-CN" altLang="en-US" sz="2000">
              <a:solidFill>
                <a:srgbClr val="FFFFFF"/>
              </a:solidFill>
              <a:ea typeface="微软雅黑" panose="020B0503020204020204" pitchFamily="34" charset="-122"/>
              <a:cs typeface="Arial" panose="020B0604020202020204" pitchFamily="34" charset="0"/>
            </a:endParaRPr>
          </a:p>
        </p:txBody>
      </p:sp>
      <p:sp>
        <p:nvSpPr>
          <p:cNvPr id="40" name="椭圆 39"/>
          <p:cNvSpPr/>
          <p:nvPr>
            <p:custDataLst>
              <p:tags r:id="rId3"/>
            </p:custDataLst>
          </p:nvPr>
        </p:nvSpPr>
        <p:spPr>
          <a:xfrm>
            <a:off x="2005711" y="3204887"/>
            <a:ext cx="419100" cy="41751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a:solidFill>
                  <a:srgbClr val="FFFFFF"/>
                </a:solidFill>
                <a:ea typeface="微软雅黑" panose="020B0503020204020204" pitchFamily="34" charset="-122"/>
                <a:cs typeface="Arial" panose="020B0604020202020204" pitchFamily="34" charset="0"/>
              </a:rPr>
              <a:t>2</a:t>
            </a:r>
            <a:endParaRPr lang="zh-CN" altLang="en-US" sz="2000">
              <a:solidFill>
                <a:srgbClr val="FFFFFF"/>
              </a:solidFill>
              <a:ea typeface="微软雅黑" panose="020B0503020204020204" pitchFamily="34" charset="-122"/>
              <a:cs typeface="Arial" panose="020B0604020202020204" pitchFamily="34" charset="0"/>
            </a:endParaRPr>
          </a:p>
        </p:txBody>
      </p:sp>
      <p:sp>
        <p:nvSpPr>
          <p:cNvPr id="41" name="椭圆 40"/>
          <p:cNvSpPr/>
          <p:nvPr>
            <p:custDataLst>
              <p:tags r:id="rId4"/>
            </p:custDataLst>
          </p:nvPr>
        </p:nvSpPr>
        <p:spPr>
          <a:xfrm>
            <a:off x="2005711" y="4325603"/>
            <a:ext cx="419100" cy="41751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a:solidFill>
                  <a:srgbClr val="FFFFFF"/>
                </a:solidFill>
                <a:ea typeface="微软雅黑" panose="020B0503020204020204" pitchFamily="34" charset="-122"/>
                <a:cs typeface="Arial" panose="020B0604020202020204" pitchFamily="34" charset="0"/>
              </a:rPr>
              <a:t>3</a:t>
            </a:r>
            <a:endParaRPr lang="zh-CN" altLang="en-US" sz="2000">
              <a:solidFill>
                <a:srgbClr val="FFFFFF"/>
              </a:solidFill>
              <a:ea typeface="微软雅黑" panose="020B0503020204020204" pitchFamily="34" charset="-122"/>
              <a:cs typeface="Arial" panose="020B0604020202020204" pitchFamily="34" charset="0"/>
            </a:endParaRPr>
          </a:p>
        </p:txBody>
      </p:sp>
      <p:sp>
        <p:nvSpPr>
          <p:cNvPr id="42" name="椭圆 41"/>
          <p:cNvSpPr/>
          <p:nvPr>
            <p:custDataLst>
              <p:tags r:id="rId5"/>
            </p:custDataLst>
          </p:nvPr>
        </p:nvSpPr>
        <p:spPr>
          <a:xfrm>
            <a:off x="2019498" y="5413649"/>
            <a:ext cx="419100" cy="4191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a:solidFill>
                  <a:srgbClr val="FFFFFF"/>
                </a:solidFill>
                <a:ea typeface="微软雅黑" panose="020B0503020204020204" pitchFamily="34" charset="-122"/>
                <a:cs typeface="Arial" panose="020B0604020202020204" pitchFamily="34" charset="0"/>
              </a:rPr>
              <a:t>4</a:t>
            </a:r>
            <a:endParaRPr lang="zh-CN" altLang="en-US" sz="2000">
              <a:solidFill>
                <a:srgbClr val="FFFFFF"/>
              </a:solidFill>
              <a:ea typeface="微软雅黑" panose="020B0503020204020204" pitchFamily="34" charset="-122"/>
              <a:cs typeface="Arial" panose="020B0604020202020204" pitchFamily="34" charset="0"/>
            </a:endParaRPr>
          </a:p>
        </p:txBody>
      </p:sp>
      <p:sp>
        <p:nvSpPr>
          <p:cNvPr id="46" name="等腰三角形 45"/>
          <p:cNvSpPr/>
          <p:nvPr>
            <p:custDataLst>
              <p:tags r:id="rId6"/>
            </p:custDataLst>
          </p:nvPr>
        </p:nvSpPr>
        <p:spPr>
          <a:xfrm rot="5400000">
            <a:off x="2581296" y="3364431"/>
            <a:ext cx="114300" cy="9842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a typeface="微软雅黑" panose="020B0503020204020204" pitchFamily="34" charset="-122"/>
            </a:endParaRPr>
          </a:p>
        </p:txBody>
      </p:sp>
      <p:sp>
        <p:nvSpPr>
          <p:cNvPr id="47" name="等腰三角形 46"/>
          <p:cNvSpPr/>
          <p:nvPr>
            <p:custDataLst>
              <p:tags r:id="rId7"/>
            </p:custDataLst>
          </p:nvPr>
        </p:nvSpPr>
        <p:spPr>
          <a:xfrm rot="5400000">
            <a:off x="2602163" y="4533418"/>
            <a:ext cx="114300" cy="9842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a typeface="微软雅黑" panose="020B0503020204020204" pitchFamily="34" charset="-122"/>
            </a:endParaRPr>
          </a:p>
        </p:txBody>
      </p:sp>
      <p:sp>
        <p:nvSpPr>
          <p:cNvPr id="48" name="等腰三角形 47"/>
          <p:cNvSpPr/>
          <p:nvPr>
            <p:custDataLst>
              <p:tags r:id="rId8"/>
            </p:custDataLst>
          </p:nvPr>
        </p:nvSpPr>
        <p:spPr>
          <a:xfrm rot="5400000">
            <a:off x="2639697" y="5678624"/>
            <a:ext cx="114300" cy="9842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a typeface="微软雅黑" panose="020B0503020204020204" pitchFamily="34" charset="-122"/>
            </a:endParaRPr>
          </a:p>
        </p:txBody>
      </p:sp>
      <p:sp>
        <p:nvSpPr>
          <p:cNvPr id="50" name="文本框 19"/>
          <p:cNvSpPr txBox="1"/>
          <p:nvPr>
            <p:custDataLst>
              <p:tags r:id="rId9"/>
            </p:custDataLst>
          </p:nvPr>
        </p:nvSpPr>
        <p:spPr>
          <a:xfrm>
            <a:off x="2943984" y="1908290"/>
            <a:ext cx="6753224" cy="918428"/>
          </a:xfrm>
          <a:prstGeom prst="rect">
            <a:avLst/>
          </a:prstGeom>
          <a:noFill/>
        </p:spPr>
        <p:txBody>
          <a:bodyPr lIns="0" tIns="0" rIns="0" bIns="0" anchor="ctr">
            <a:noAutofit/>
          </a:bodyPr>
          <a:lstStyle/>
          <a:p>
            <a:pPr>
              <a:lnSpc>
                <a:spcPts val="2400"/>
              </a:lnSpc>
            </a:pPr>
            <a:r>
              <a:rPr lang="zh-CN" altLang="zh-CN" sz="1600" smtClean="0">
                <a:latin typeface="微软雅黑" panose="020B0503020204020204" pitchFamily="34" charset="-122"/>
                <a:ea typeface="微软雅黑" panose="020B0503020204020204" pitchFamily="34" charset="-122"/>
              </a:rPr>
              <a:t>职教</a:t>
            </a:r>
            <a:r>
              <a:rPr lang="zh-CN" altLang="zh-CN" sz="1600" dirty="0">
                <a:latin typeface="微软雅黑" panose="020B0503020204020204" pitchFamily="34" charset="-122"/>
                <a:ea typeface="微软雅黑" panose="020B0503020204020204" pitchFamily="34" charset="-122"/>
              </a:rPr>
              <a:t>集团将引入高职</a:t>
            </a:r>
            <a:r>
              <a:rPr lang="zh-CN"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应用型本科</a:t>
            </a:r>
            <a:r>
              <a:rPr lang="zh-CN" altLang="zh-CN" sz="1600" dirty="0" smtClean="0">
                <a:latin typeface="微软雅黑" panose="020B0503020204020204" pitchFamily="34" charset="-122"/>
                <a:ea typeface="微软雅黑" panose="020B0503020204020204" pitchFamily="34" charset="-122"/>
              </a:rPr>
              <a:t>教育</a:t>
            </a:r>
            <a:r>
              <a:rPr lang="zh-CN" altLang="zh-CN" sz="1600" dirty="0">
                <a:latin typeface="微软雅黑" panose="020B0503020204020204" pitchFamily="34" charset="-122"/>
                <a:ea typeface="微软雅黑" panose="020B0503020204020204" pitchFamily="34" charset="-122"/>
              </a:rPr>
              <a:t>体系与</a:t>
            </a:r>
            <a:r>
              <a:rPr lang="zh-CN" altLang="zh-CN" sz="1600" dirty="0" smtClean="0">
                <a:latin typeface="微软雅黑" panose="020B0503020204020204" pitchFamily="34" charset="-122"/>
                <a:ea typeface="微软雅黑" panose="020B0503020204020204" pitchFamily="34" charset="-122"/>
              </a:rPr>
              <a:t>高职</a:t>
            </a:r>
            <a:r>
              <a:rPr lang="zh-CN" altLang="en-US" sz="1600" dirty="0" smtClean="0">
                <a:latin typeface="微软雅黑" panose="020B0503020204020204" pitchFamily="34" charset="-122"/>
                <a:ea typeface="微软雅黑" panose="020B0503020204020204" pitchFamily="34" charset="-122"/>
              </a:rPr>
              <a:t>、</a:t>
            </a:r>
            <a:r>
              <a:rPr lang="zh-CN" altLang="zh-CN" sz="1600" dirty="0" smtClean="0">
                <a:latin typeface="微软雅黑" panose="020B0503020204020204" pitchFamily="34" charset="-122"/>
                <a:ea typeface="微软雅黑" panose="020B0503020204020204" pitchFamily="34" charset="-122"/>
              </a:rPr>
              <a:t>应本</a:t>
            </a:r>
            <a:r>
              <a:rPr lang="zh-CN" altLang="zh-CN" sz="1600" dirty="0">
                <a:latin typeface="微软雅黑" panose="020B0503020204020204" pitchFamily="34" charset="-122"/>
                <a:ea typeface="微软雅黑" panose="020B0503020204020204" pitchFamily="34" charset="-122"/>
              </a:rPr>
              <a:t>人才，提高当地人才培养规格</a:t>
            </a:r>
            <a:r>
              <a:rPr lang="zh-CN" altLang="zh-CN" sz="1600" dirty="0" smtClean="0">
                <a:latin typeface="微软雅黑" panose="020B0503020204020204" pitchFamily="34" charset="-122"/>
                <a:ea typeface="微软雅黑" panose="020B0503020204020204" pitchFamily="34" charset="-122"/>
              </a:rPr>
              <a:t>与</a:t>
            </a:r>
            <a:r>
              <a:rPr lang="zh-CN" altLang="en-US" sz="1600" dirty="0" smtClean="0">
                <a:latin typeface="微软雅黑" panose="020B0503020204020204" pitchFamily="34" charset="-122"/>
                <a:ea typeface="微软雅黑" panose="020B0503020204020204" pitchFamily="34" charset="-122"/>
              </a:rPr>
              <a:t>扩大培养</a:t>
            </a:r>
            <a:r>
              <a:rPr lang="zh-CN" altLang="zh-CN" sz="1600" dirty="0" smtClean="0">
                <a:latin typeface="微软雅黑" panose="020B0503020204020204" pitchFamily="34" charset="-122"/>
                <a:ea typeface="微软雅黑" panose="020B0503020204020204" pitchFamily="34" charset="-122"/>
              </a:rPr>
              <a:t>规模。</a:t>
            </a:r>
            <a:endParaRPr lang="zh-CN" altLang="zh-CN" sz="1600" strike="sngStrike" dirty="0">
              <a:solidFill>
                <a:srgbClr val="FF0000"/>
              </a:solidFill>
              <a:latin typeface="微软雅黑" panose="020B0503020204020204" pitchFamily="34" charset="-122"/>
              <a:ea typeface="微软雅黑" panose="020B0503020204020204" pitchFamily="34" charset="-122"/>
            </a:endParaRPr>
          </a:p>
        </p:txBody>
      </p:sp>
      <p:sp>
        <p:nvSpPr>
          <p:cNvPr id="51" name="文本框 20"/>
          <p:cNvSpPr txBox="1"/>
          <p:nvPr>
            <p:custDataLst>
              <p:tags r:id="rId10"/>
            </p:custDataLst>
          </p:nvPr>
        </p:nvSpPr>
        <p:spPr>
          <a:xfrm>
            <a:off x="2943984" y="3103181"/>
            <a:ext cx="6749204" cy="652463"/>
          </a:xfrm>
          <a:prstGeom prst="rect">
            <a:avLst/>
          </a:prstGeom>
          <a:noFill/>
        </p:spPr>
        <p:txBody>
          <a:bodyPr lIns="0" tIns="0" rIns="0" bIns="0" anchor="ctr">
            <a:normAutofit/>
          </a:bodyPr>
          <a:lstStyle/>
          <a:p>
            <a:pPr>
              <a:lnSpc>
                <a:spcPts val="2400"/>
              </a:lnSpc>
              <a:defRPr/>
            </a:pPr>
            <a:r>
              <a:rPr lang="zh-CN" altLang="zh-CN" sz="1600" dirty="0">
                <a:latin typeface="微软雅黑" panose="020B0503020204020204" pitchFamily="34" charset="-122"/>
                <a:ea typeface="微软雅黑" panose="020B0503020204020204" pitchFamily="34" charset="-122"/>
              </a:rPr>
              <a:t>形成人才和教育吸引力</a:t>
            </a:r>
            <a:r>
              <a:rPr lang="zh-CN" altLang="zh-CN" sz="1600" dirty="0" smtClean="0">
                <a:latin typeface="微软雅黑" panose="020B0503020204020204" pitchFamily="34" charset="-122"/>
                <a:ea typeface="微软雅黑" panose="020B0503020204020204" pitchFamily="34" charset="-122"/>
              </a:rPr>
              <a:t>，</a:t>
            </a:r>
            <a:r>
              <a:rPr lang="zh-CN" altLang="en-US" sz="1600" smtClean="0">
                <a:latin typeface="微软雅黑" panose="020B0503020204020204" pitchFamily="34" charset="-122"/>
                <a:ea typeface="微软雅黑" panose="020B0503020204020204" pitchFamily="34" charset="-122"/>
              </a:rPr>
              <a:t>全方位助力地方</a:t>
            </a:r>
            <a:r>
              <a:rPr lang="zh-CN" altLang="zh-CN" sz="1600" smtClean="0">
                <a:latin typeface="微软雅黑" panose="020B0503020204020204" pitchFamily="34" charset="-122"/>
                <a:ea typeface="微软雅黑" panose="020B0503020204020204" pitchFamily="34" charset="-122"/>
              </a:rPr>
              <a:t>人才</a:t>
            </a:r>
            <a:r>
              <a:rPr lang="zh-CN" altLang="zh-CN" sz="1600" dirty="0" smtClean="0">
                <a:latin typeface="微软雅黑" panose="020B0503020204020204" pitchFamily="34" charset="-122"/>
                <a:ea typeface="微软雅黑" panose="020B0503020204020204" pitchFamily="34" charset="-122"/>
              </a:rPr>
              <a:t>招商。</a:t>
            </a:r>
            <a:endParaRPr lang="zh-CN" altLang="en-US" sz="1600" spc="200" dirty="0">
              <a:latin typeface="微软雅黑" panose="020B0503020204020204" pitchFamily="34" charset="-122"/>
              <a:ea typeface="微软雅黑" panose="020B0503020204020204" pitchFamily="34" charset="-122"/>
            </a:endParaRPr>
          </a:p>
        </p:txBody>
      </p:sp>
      <p:sp>
        <p:nvSpPr>
          <p:cNvPr id="52" name="文本框 21"/>
          <p:cNvSpPr txBox="1"/>
          <p:nvPr>
            <p:custDataLst>
              <p:tags r:id="rId11"/>
            </p:custDataLst>
          </p:nvPr>
        </p:nvSpPr>
        <p:spPr>
          <a:xfrm>
            <a:off x="2948004" y="4208127"/>
            <a:ext cx="6749204" cy="652463"/>
          </a:xfrm>
          <a:prstGeom prst="rect">
            <a:avLst/>
          </a:prstGeom>
          <a:noFill/>
        </p:spPr>
        <p:txBody>
          <a:bodyPr lIns="0" tIns="0" rIns="0" bIns="0" anchor="ctr">
            <a:normAutofit/>
          </a:bodyPr>
          <a:lstStyle/>
          <a:p>
            <a:pPr>
              <a:lnSpc>
                <a:spcPts val="2400"/>
              </a:lnSpc>
              <a:defRPr/>
            </a:pPr>
            <a:r>
              <a:rPr lang="zh-CN" altLang="zh-CN" sz="1600" dirty="0">
                <a:latin typeface="微软雅黑" panose="020B0503020204020204" pitchFamily="34" charset="-122"/>
                <a:ea typeface="微软雅黑" panose="020B0503020204020204" pitchFamily="34" charset="-122"/>
              </a:rPr>
              <a:t>职教集团将为当地企业进行高质量在职培训，提高当地企业员工技术技能与素养，为</a:t>
            </a:r>
            <a:r>
              <a:rPr lang="zh-CN" altLang="zh-CN" sz="1600" dirty="0" smtClean="0">
                <a:latin typeface="微软雅黑" panose="020B0503020204020204" pitchFamily="34" charset="-122"/>
                <a:ea typeface="微软雅黑" panose="020B0503020204020204" pitchFamily="34" charset="-122"/>
              </a:rPr>
              <a:t>企业</a:t>
            </a:r>
            <a:r>
              <a:rPr lang="zh-CN" altLang="en-US" sz="1600" dirty="0" smtClean="0">
                <a:latin typeface="微软雅黑" panose="020B0503020204020204" pitchFamily="34" charset="-122"/>
                <a:ea typeface="微软雅黑" panose="020B0503020204020204" pitchFamily="34" charset="-122"/>
              </a:rPr>
              <a:t>与产业发展</a:t>
            </a:r>
            <a:r>
              <a:rPr lang="zh-CN" altLang="zh-CN" sz="1600" dirty="0" smtClean="0">
                <a:latin typeface="微软雅黑" panose="020B0503020204020204" pitchFamily="34" charset="-122"/>
                <a:ea typeface="微软雅黑" panose="020B0503020204020204" pitchFamily="34" charset="-122"/>
              </a:rPr>
              <a:t>提供</a:t>
            </a:r>
            <a:r>
              <a:rPr lang="zh-CN" altLang="zh-CN" sz="1600" dirty="0">
                <a:latin typeface="微软雅黑" panose="020B0503020204020204" pitchFamily="34" charset="-122"/>
                <a:ea typeface="微软雅黑" panose="020B0503020204020204" pitchFamily="34" charset="-122"/>
              </a:rPr>
              <a:t>内在</a:t>
            </a:r>
            <a:r>
              <a:rPr lang="zh-CN" altLang="zh-CN" sz="1600">
                <a:latin typeface="微软雅黑" panose="020B0503020204020204" pitchFamily="34" charset="-122"/>
                <a:ea typeface="微软雅黑" panose="020B0503020204020204" pitchFamily="34" charset="-122"/>
              </a:rPr>
              <a:t>发展</a:t>
            </a:r>
            <a:r>
              <a:rPr lang="zh-CN" altLang="zh-CN" sz="1600" smtClean="0">
                <a:latin typeface="微软雅黑" panose="020B0503020204020204" pitchFamily="34" charset="-122"/>
                <a:ea typeface="微软雅黑" panose="020B0503020204020204" pitchFamily="34" charset="-122"/>
              </a:rPr>
              <a:t>动</a:t>
            </a:r>
            <a:r>
              <a:rPr lang="zh-CN" altLang="en-US" sz="1600" smtClean="0">
                <a:latin typeface="微软雅黑" panose="020B0503020204020204" pitchFamily="34" charset="-122"/>
                <a:ea typeface="微软雅黑" panose="020B0503020204020204" pitchFamily="34" charset="-122"/>
              </a:rPr>
              <a:t>力，实现精准扶贫保障社会就业。</a:t>
            </a:r>
            <a:endParaRPr lang="zh-CN" altLang="en-US" sz="1600" spc="200" dirty="0">
              <a:latin typeface="微软雅黑" panose="020B0503020204020204" pitchFamily="34" charset="-122"/>
              <a:ea typeface="微软雅黑" panose="020B0503020204020204" pitchFamily="34" charset="-122"/>
            </a:endParaRPr>
          </a:p>
        </p:txBody>
      </p:sp>
      <p:sp>
        <p:nvSpPr>
          <p:cNvPr id="53" name="文本框 23"/>
          <p:cNvSpPr txBox="1"/>
          <p:nvPr>
            <p:custDataLst>
              <p:tags r:id="rId12"/>
            </p:custDataLst>
          </p:nvPr>
        </p:nvSpPr>
        <p:spPr>
          <a:xfrm>
            <a:off x="2948004" y="5331911"/>
            <a:ext cx="6749204" cy="654050"/>
          </a:xfrm>
          <a:prstGeom prst="rect">
            <a:avLst/>
          </a:prstGeom>
          <a:noFill/>
        </p:spPr>
        <p:txBody>
          <a:bodyPr lIns="0" tIns="0" rIns="0" bIns="0" anchor="ctr">
            <a:normAutofit/>
          </a:bodyPr>
          <a:lstStyle/>
          <a:p>
            <a:pPr>
              <a:lnSpc>
                <a:spcPts val="2400"/>
              </a:lnSpc>
              <a:defRPr/>
            </a:pPr>
            <a:r>
              <a:rPr lang="zh-CN" altLang="zh-CN" sz="1600" dirty="0">
                <a:latin typeface="微软雅黑" panose="020B0503020204020204" pitchFamily="34" charset="-122"/>
                <a:ea typeface="微软雅黑" panose="020B0503020204020204" pitchFamily="34" charset="-122"/>
              </a:rPr>
              <a:t>职教集团</a:t>
            </a:r>
            <a:r>
              <a:rPr lang="zh-CN" altLang="zh-CN" sz="1600">
                <a:latin typeface="微软雅黑" panose="020B0503020204020204" pitchFamily="34" charset="-122"/>
                <a:ea typeface="微软雅黑" panose="020B0503020204020204" pitchFamily="34" charset="-122"/>
              </a:rPr>
              <a:t>将</a:t>
            </a:r>
            <a:r>
              <a:rPr lang="zh-CN" altLang="zh-CN" sz="1600" smtClean="0">
                <a:latin typeface="微软雅黑" panose="020B0503020204020204" pitchFamily="34" charset="-122"/>
                <a:ea typeface="微软雅黑" panose="020B0503020204020204" pitchFamily="34" charset="-122"/>
              </a:rPr>
              <a:t>与</a:t>
            </a:r>
            <a:r>
              <a:rPr lang="zh-CN" altLang="en-US" sz="1600" smtClean="0">
                <a:latin typeface="微软雅黑" panose="020B0503020204020204" pitchFamily="34" charset="-122"/>
                <a:ea typeface="微软雅黑" panose="020B0503020204020204" pitchFamily="34" charset="-122"/>
              </a:rPr>
              <a:t>本地区</a:t>
            </a:r>
            <a:r>
              <a:rPr lang="zh-CN" altLang="zh-CN" sz="1600" smtClean="0">
                <a:latin typeface="微软雅黑" panose="020B0503020204020204" pitchFamily="34" charset="-122"/>
                <a:ea typeface="微软雅黑" panose="020B0503020204020204" pitchFamily="34" charset="-122"/>
              </a:rPr>
              <a:t>其他</a:t>
            </a:r>
            <a:r>
              <a:rPr lang="zh-CN" altLang="zh-CN" sz="1600" dirty="0">
                <a:latin typeface="微软雅黑" panose="020B0503020204020204" pitchFamily="34" charset="-122"/>
                <a:ea typeface="微软雅黑" panose="020B0503020204020204" pitchFamily="34" charset="-122"/>
              </a:rPr>
              <a:t>上市企业、重点企业建立战略合作伙伴关系，共同</a:t>
            </a:r>
            <a:r>
              <a:rPr lang="zh-CN" altLang="zh-CN" sz="1600" dirty="0" smtClean="0">
                <a:latin typeface="微软雅黑" panose="020B0503020204020204" pitchFamily="34" charset="-122"/>
                <a:ea typeface="微软雅黑" panose="020B0503020204020204" pitchFamily="34" charset="-122"/>
              </a:rPr>
              <a:t>推进</a:t>
            </a:r>
            <a:r>
              <a:rPr lang="zh-CN" altLang="en-US" sz="1600" dirty="0">
                <a:latin typeface="微软雅黑" panose="020B0503020204020204" pitchFamily="34" charset="-122"/>
                <a:ea typeface="微软雅黑" panose="020B0503020204020204" pitchFamily="34" charset="-122"/>
              </a:rPr>
              <a:t>产教</a:t>
            </a:r>
            <a:r>
              <a:rPr lang="zh-CN" altLang="en-US" sz="1600" dirty="0" smtClean="0">
                <a:latin typeface="微软雅黑" panose="020B0503020204020204" pitchFamily="34" charset="-122"/>
                <a:ea typeface="微软雅黑" panose="020B0503020204020204" pitchFamily="34" charset="-122"/>
              </a:rPr>
              <a:t>融合园区</a:t>
            </a:r>
            <a:r>
              <a:rPr lang="zh-CN" altLang="zh-CN" sz="1600" dirty="0" smtClean="0">
                <a:latin typeface="微软雅黑" panose="020B0503020204020204" pitchFamily="34" charset="-122"/>
                <a:ea typeface="微软雅黑" panose="020B0503020204020204" pitchFamily="34" charset="-122"/>
              </a:rPr>
              <a:t>的</a:t>
            </a:r>
            <a:r>
              <a:rPr lang="zh-CN" altLang="zh-CN" sz="1600" dirty="0">
                <a:latin typeface="微软雅黑" panose="020B0503020204020204" pitchFamily="34" charset="-122"/>
                <a:ea typeface="微软雅黑" panose="020B0503020204020204" pitchFamily="34" charset="-122"/>
              </a:rPr>
              <a:t>建设与发展。</a:t>
            </a:r>
            <a:endParaRPr lang="zh-CN" altLang="en-US" sz="1600" spc="200" dirty="0">
              <a:latin typeface="微软雅黑" panose="020B0503020204020204" pitchFamily="34" charset="-122"/>
              <a:ea typeface="微软雅黑" panose="020B0503020204020204" pitchFamily="34" charset="-122"/>
            </a:endParaRPr>
          </a:p>
        </p:txBody>
      </p:sp>
      <p:sp>
        <p:nvSpPr>
          <p:cNvPr id="33" name="等腰三角形 32"/>
          <p:cNvSpPr/>
          <p:nvPr>
            <p:custDataLst>
              <p:tags r:id="rId13"/>
            </p:custDataLst>
          </p:nvPr>
        </p:nvSpPr>
        <p:spPr>
          <a:xfrm rot="5400000">
            <a:off x="2622467" y="2302021"/>
            <a:ext cx="114300" cy="9842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a typeface="微软雅黑" panose="020B0503020204020204" pitchFamily="34" charset="-122"/>
            </a:endParaRPr>
          </a:p>
        </p:txBody>
      </p:sp>
      <p:grpSp>
        <p:nvGrpSpPr>
          <p:cNvPr id="34" name="组合 33"/>
          <p:cNvGrpSpPr/>
          <p:nvPr/>
        </p:nvGrpSpPr>
        <p:grpSpPr>
          <a:xfrm>
            <a:off x="2" y="404813"/>
            <a:ext cx="11639548" cy="241230"/>
            <a:chOff x="2" y="404813"/>
            <a:chExt cx="9492698" cy="241230"/>
          </a:xfrm>
        </p:grpSpPr>
        <p:grpSp>
          <p:nvGrpSpPr>
            <p:cNvPr id="35" name="组合 34"/>
            <p:cNvGrpSpPr/>
            <p:nvPr/>
          </p:nvGrpSpPr>
          <p:grpSpPr>
            <a:xfrm>
              <a:off x="2" y="404813"/>
              <a:ext cx="1768415" cy="241230"/>
              <a:chOff x="0" y="404813"/>
              <a:chExt cx="1794013" cy="241230"/>
            </a:xfrm>
          </p:grpSpPr>
          <p:cxnSp>
            <p:nvCxnSpPr>
              <p:cNvPr id="37" name="直接连接符 36"/>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a:off x="1768417" y="404813"/>
              <a:ext cx="77242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MH_Other_5"/>
          <p:cNvSpPr>
            <a:spLocks noChangeArrowheads="1"/>
          </p:cNvSpPr>
          <p:nvPr>
            <p:custDataLst>
              <p:tags r:id="rId14"/>
            </p:custDataLst>
          </p:nvPr>
        </p:nvSpPr>
        <p:spPr bwMode="auto">
          <a:xfrm>
            <a:off x="272203" y="1118803"/>
            <a:ext cx="3343068"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（四）</a:t>
            </a:r>
            <a:r>
              <a:rPr lang="zh-CN" altLang="en-US" sz="2000" b="1" dirty="0">
                <a:solidFill>
                  <a:schemeClr val="bg1"/>
                </a:solidFill>
                <a:latin typeface="微软雅黑" panose="020B0503020204020204" pitchFamily="34" charset="-122"/>
                <a:ea typeface="微软雅黑" panose="020B0503020204020204" pitchFamily="34" charset="-122"/>
              </a:rPr>
              <a:t>经济社会效益分析</a:t>
            </a:r>
          </a:p>
        </p:txBody>
      </p:sp>
    </p:spTree>
    <p:extLst>
      <p:ext uri="{BB962C8B-B14F-4D97-AF65-F5344CB8AC3E}">
        <p14:creationId xmlns:p14="http://schemas.microsoft.com/office/powerpoint/2010/main" val="1613620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25</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graphicFrame>
        <p:nvGraphicFramePr>
          <p:cNvPr id="123" name="表格 122"/>
          <p:cNvGraphicFramePr>
            <a:graphicFrameLocks noGrp="1"/>
          </p:cNvGraphicFramePr>
          <p:nvPr>
            <p:extLst>
              <p:ext uri="{D42A27DB-BD31-4B8C-83A1-F6EECF244321}">
                <p14:modId xmlns:p14="http://schemas.microsoft.com/office/powerpoint/2010/main" val="4214812896"/>
              </p:ext>
            </p:extLst>
          </p:nvPr>
        </p:nvGraphicFramePr>
        <p:xfrm>
          <a:off x="2519420" y="3388608"/>
          <a:ext cx="7111758" cy="2212848"/>
        </p:xfrm>
        <a:graphic>
          <a:graphicData uri="http://schemas.openxmlformats.org/drawingml/2006/table">
            <a:tbl>
              <a:tblPr firstRow="1" bandRow="1">
                <a:tableStyleId>{5C22544A-7EE6-4342-B048-85BDC9FD1C3A}</a:tableStyleId>
              </a:tblPr>
              <a:tblGrid>
                <a:gridCol w="735699"/>
                <a:gridCol w="837635"/>
                <a:gridCol w="2875565"/>
                <a:gridCol w="2662859"/>
              </a:tblGrid>
              <a:tr h="274320">
                <a:tc>
                  <a:txBody>
                    <a:bodyPr/>
                    <a:lstStyle/>
                    <a:p>
                      <a:pPr algn="ct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dirty="0" smtClean="0">
                          <a:latin typeface="微软雅黑" panose="020B0503020204020204" pitchFamily="34" charset="-122"/>
                          <a:ea typeface="微软雅黑" panose="020B0503020204020204" pitchFamily="34" charset="-122"/>
                        </a:rPr>
                        <a:t>阶段</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c hMerge="1">
                  <a:txBody>
                    <a:bodyPr/>
                    <a:lstStyle/>
                    <a:p>
                      <a:endParaRPr lang="zh-CN" altLang="en-US" dirty="0"/>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时间（工作日）</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r>
              <a:tr h="310896">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调研</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en-US" altLang="zh-CN" sz="1200" dirty="0" smtClean="0">
                          <a:latin typeface="微软雅黑" panose="020B0503020204020204" pitchFamily="34" charset="-122"/>
                          <a:ea typeface="微软雅黑" panose="020B0503020204020204" pitchFamily="34" charset="-122"/>
                        </a:rPr>
                        <a:t>8-10</a:t>
                      </a:r>
                      <a:endParaRPr lang="zh-CN" altLang="en-US" sz="1200" dirty="0">
                        <a:latin typeface="微软雅黑" panose="020B0503020204020204" pitchFamily="34" charset="-122"/>
                        <a:ea typeface="微软雅黑" panose="020B0503020204020204" pitchFamily="34" charset="-122"/>
                      </a:endParaRPr>
                    </a:p>
                  </a:txBody>
                  <a:tcPr anchor="ctr"/>
                </a:tc>
              </a:tr>
              <a:tr h="310896">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对标</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en-US" altLang="zh-CN" sz="1200" dirty="0" smtClean="0">
                          <a:latin typeface="微软雅黑" panose="020B0503020204020204" pitchFamily="34" charset="-122"/>
                          <a:ea typeface="微软雅黑" panose="020B0503020204020204" pitchFamily="34" charset="-122"/>
                        </a:rPr>
                        <a:t>10-15</a:t>
                      </a:r>
                      <a:endParaRPr lang="zh-CN" altLang="en-US" sz="1200" dirty="0">
                        <a:latin typeface="微软雅黑" panose="020B0503020204020204" pitchFamily="34" charset="-122"/>
                        <a:ea typeface="微软雅黑" panose="020B0503020204020204" pitchFamily="34" charset="-122"/>
                      </a:endParaRPr>
                    </a:p>
                  </a:txBody>
                  <a:tcPr anchor="ctr"/>
                </a:tc>
              </a:tr>
              <a:tr h="274320">
                <a:tc rowSpan="2">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a:p>
                      <a:pPr algn="ct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rowSpan="2">
                  <a:txBody>
                    <a:bodyPr/>
                    <a:lstStyle/>
                    <a:p>
                      <a:pPr algn="ctr"/>
                      <a:r>
                        <a:rPr lang="zh-CN" altLang="en-US" sz="1200" b="0" dirty="0" smtClean="0">
                          <a:latin typeface="微软雅黑" panose="020B0503020204020204" pitchFamily="34" charset="-122"/>
                          <a:ea typeface="微软雅黑" panose="020B0503020204020204" pitchFamily="34" charset="-122"/>
                        </a:rPr>
                        <a:t>方案输出</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dirty="0" smtClean="0">
                          <a:latin typeface="微软雅黑" panose="020B0503020204020204" pitchFamily="34" charset="-122"/>
                          <a:ea typeface="微软雅黑" panose="020B0503020204020204" pitchFamily="34" charset="-122"/>
                        </a:rPr>
                        <a:t>顶层设计（发展规划、诊断报告等）</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10-15</a:t>
                      </a:r>
                      <a:endParaRPr lang="zh-CN" altLang="en-US" sz="1200" dirty="0" smtClean="0">
                        <a:latin typeface="微软雅黑" panose="020B0503020204020204" pitchFamily="34" charset="-122"/>
                        <a:ea typeface="微软雅黑" panose="020B0503020204020204" pitchFamily="34" charset="-122"/>
                      </a:endParaRPr>
                    </a:p>
                  </a:txBody>
                  <a:tcPr anchor="ctr"/>
                </a:tc>
              </a:tr>
              <a:tr h="27432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200" b="0" dirty="0" smtClean="0">
                          <a:latin typeface="微软雅黑" panose="020B0503020204020204" pitchFamily="34" charset="-122"/>
                          <a:ea typeface="微软雅黑" panose="020B0503020204020204" pitchFamily="34" charset="-122"/>
                        </a:rPr>
                        <a:t>专项建设方案</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15-20</a:t>
                      </a:r>
                      <a:endParaRPr lang="zh-CN" altLang="en-US" sz="1200" dirty="0" smtClean="0">
                        <a:latin typeface="微软雅黑" panose="020B0503020204020204" pitchFamily="34" charset="-122"/>
                        <a:ea typeface="微软雅黑" panose="020B0503020204020204" pitchFamily="34" charset="-122"/>
                      </a:endParaRPr>
                    </a:p>
                  </a:txBody>
                  <a:tcPr anchor="ctr"/>
                </a:tc>
              </a:tr>
              <a:tr h="45720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5</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建设实施</a:t>
                      </a:r>
                      <a:endParaRPr lang="en-US" altLang="zh-CN" sz="1200" b="0" dirty="0" smtClean="0">
                        <a:latin typeface="微软雅黑" panose="020B0503020204020204" pitchFamily="34" charset="-122"/>
                        <a:ea typeface="微软雅黑" panose="020B0503020204020204" pitchFamily="34" charset="-122"/>
                      </a:endParaRPr>
                    </a:p>
                    <a:p>
                      <a:pPr algn="ctr"/>
                      <a:r>
                        <a:rPr lang="zh-CN" altLang="en-US" sz="1200" b="0" dirty="0" smtClean="0">
                          <a:latin typeface="微软雅黑" panose="020B0503020204020204" pitchFamily="34" charset="-122"/>
                          <a:ea typeface="微软雅黑" panose="020B0503020204020204" pitchFamily="34" charset="-122"/>
                        </a:rPr>
                        <a:t>（由各事业部实施落地）</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视具体情况而定</a:t>
                      </a:r>
                      <a:endParaRPr lang="zh-CN" altLang="en-US" sz="1200" dirty="0">
                        <a:latin typeface="微软雅黑" panose="020B0503020204020204" pitchFamily="34" charset="-122"/>
                        <a:ea typeface="微软雅黑" panose="020B0503020204020204" pitchFamily="34" charset="-122"/>
                      </a:endParaRPr>
                    </a:p>
                  </a:txBody>
                  <a:tcPr anchor="ctr"/>
                </a:tc>
              </a:tr>
              <a:tr h="310896">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6</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持续运营或跟进</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持续</a:t>
                      </a:r>
                      <a:endParaRPr lang="zh-CN" altLang="en-US" sz="1200" dirty="0">
                        <a:latin typeface="微软雅黑" panose="020B0503020204020204" pitchFamily="34" charset="-122"/>
                        <a:ea typeface="微软雅黑" panose="020B0503020204020204" pitchFamily="34" charset="-122"/>
                      </a:endParaRPr>
                    </a:p>
                  </a:txBody>
                  <a:tcPr anchor="ctr"/>
                </a:tc>
              </a:tr>
            </a:tbl>
          </a:graphicData>
        </a:graphic>
      </p:graphicFrame>
      <p:grpSp>
        <p:nvGrpSpPr>
          <p:cNvPr id="124" name="组合 123"/>
          <p:cNvGrpSpPr/>
          <p:nvPr/>
        </p:nvGrpSpPr>
        <p:grpSpPr>
          <a:xfrm>
            <a:off x="2351585" y="1782433"/>
            <a:ext cx="7342167" cy="1512168"/>
            <a:chOff x="1267125" y="927499"/>
            <a:chExt cx="6597596" cy="1512168"/>
          </a:xfrm>
        </p:grpSpPr>
        <p:sp>
          <p:nvSpPr>
            <p:cNvPr id="125" name="燕尾形箭头 124"/>
            <p:cNvSpPr/>
            <p:nvPr/>
          </p:nvSpPr>
          <p:spPr>
            <a:xfrm>
              <a:off x="1267125" y="1359546"/>
              <a:ext cx="6597596" cy="576063"/>
            </a:xfrm>
            <a:prstGeom prst="notchedRightArrow">
              <a:avLst/>
            </a:prstGeom>
            <a:solidFill>
              <a:srgbClr val="1F497D">
                <a:lumMod val="20000"/>
                <a:lumOff val="8000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grpSp>
          <p:nvGrpSpPr>
            <p:cNvPr id="126" name="组合 125"/>
            <p:cNvGrpSpPr/>
            <p:nvPr/>
          </p:nvGrpSpPr>
          <p:grpSpPr>
            <a:xfrm>
              <a:off x="1267344" y="943402"/>
              <a:ext cx="1432448" cy="512448"/>
              <a:chOff x="219" y="15903"/>
              <a:chExt cx="1047140" cy="512448"/>
            </a:xfrm>
          </p:grpSpPr>
          <p:sp>
            <p:nvSpPr>
              <p:cNvPr id="155" name="矩形 154"/>
              <p:cNvSpPr/>
              <p:nvPr/>
            </p:nvSpPr>
            <p:spPr>
              <a:xfrm>
                <a:off x="219" y="15903"/>
                <a:ext cx="1047140" cy="512448"/>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6" name="矩形 155"/>
              <p:cNvSpPr/>
              <p:nvPr/>
            </p:nvSpPr>
            <p:spPr>
              <a:xfrm>
                <a:off x="219" y="15903"/>
                <a:ext cx="1047140" cy="51244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调研：</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8-10</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个工作日</a:t>
                </a:r>
              </a:p>
            </p:txBody>
          </p:sp>
        </p:grpSp>
        <p:sp>
          <p:nvSpPr>
            <p:cNvPr id="127" name="椭圆 126"/>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28" name="组合 127"/>
            <p:cNvGrpSpPr/>
            <p:nvPr/>
          </p:nvGrpSpPr>
          <p:grpSpPr>
            <a:xfrm>
              <a:off x="2423850" y="1791594"/>
              <a:ext cx="1428070" cy="648073"/>
              <a:chOff x="1156725" y="864095"/>
              <a:chExt cx="1120391" cy="648073"/>
            </a:xfrm>
          </p:grpSpPr>
          <p:sp>
            <p:nvSpPr>
              <p:cNvPr id="153" name="矩形 152"/>
              <p:cNvSpPr/>
              <p:nvPr/>
            </p:nvSpPr>
            <p:spPr>
              <a:xfrm>
                <a:off x="1156725" y="864095"/>
                <a:ext cx="1120391"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4" name="矩形 153"/>
              <p:cNvSpPr/>
              <p:nvPr/>
            </p:nvSpPr>
            <p:spPr>
              <a:xfrm>
                <a:off x="1156725" y="936105"/>
                <a:ext cx="1120391"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对标与诊断：</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10-15</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个工作日</a:t>
                </a:r>
              </a:p>
            </p:txBody>
          </p:sp>
        </p:grpSp>
        <p:sp>
          <p:nvSpPr>
            <p:cNvPr id="129" name="椭圆 128"/>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0" name="组合 129"/>
            <p:cNvGrpSpPr/>
            <p:nvPr/>
          </p:nvGrpSpPr>
          <p:grpSpPr>
            <a:xfrm>
              <a:off x="3677815" y="928381"/>
              <a:ext cx="1392788" cy="572532"/>
              <a:chOff x="2410690" y="882"/>
              <a:chExt cx="1392788" cy="572532"/>
            </a:xfrm>
          </p:grpSpPr>
          <p:sp>
            <p:nvSpPr>
              <p:cNvPr id="140" name="矩形 139"/>
              <p:cNvSpPr/>
              <p:nvPr/>
            </p:nvSpPr>
            <p:spPr>
              <a:xfrm>
                <a:off x="2410690" y="882"/>
                <a:ext cx="1392788" cy="572532"/>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41" name="矩形 140"/>
              <p:cNvSpPr/>
              <p:nvPr/>
            </p:nvSpPr>
            <p:spPr>
              <a:xfrm>
                <a:off x="2410690" y="882"/>
                <a:ext cx="1392788" cy="5725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方案输出：</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15-20</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个工作日</a:t>
                </a:r>
              </a:p>
            </p:txBody>
          </p:sp>
        </p:grpSp>
        <p:sp>
          <p:nvSpPr>
            <p:cNvPr id="131" name="椭圆 130"/>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2" name="组合 131"/>
            <p:cNvGrpSpPr/>
            <p:nvPr/>
          </p:nvGrpSpPr>
          <p:grpSpPr>
            <a:xfrm>
              <a:off x="5128416" y="1791594"/>
              <a:ext cx="1603823" cy="648073"/>
              <a:chOff x="3861292" y="864095"/>
              <a:chExt cx="1132074" cy="648073"/>
            </a:xfrm>
          </p:grpSpPr>
          <p:sp>
            <p:nvSpPr>
              <p:cNvPr id="138" name="矩形 137"/>
              <p:cNvSpPr/>
              <p:nvPr/>
            </p:nvSpPr>
            <p:spPr>
              <a:xfrm>
                <a:off x="3861292" y="864095"/>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9" name="矩形 138"/>
              <p:cNvSpPr/>
              <p:nvPr/>
            </p:nvSpPr>
            <p:spPr>
              <a:xfrm>
                <a:off x="3861292" y="936105"/>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建设实施：</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视具体情况而定</a:t>
                </a:r>
              </a:p>
            </p:txBody>
          </p:sp>
        </p:grpSp>
        <p:grpSp>
          <p:nvGrpSpPr>
            <p:cNvPr id="133" name="组合 132"/>
            <p:cNvGrpSpPr/>
            <p:nvPr/>
          </p:nvGrpSpPr>
          <p:grpSpPr>
            <a:xfrm>
              <a:off x="6308712" y="927499"/>
              <a:ext cx="1431640" cy="576063"/>
              <a:chOff x="5041587" y="0"/>
              <a:chExt cx="1132074" cy="576063"/>
            </a:xfrm>
          </p:grpSpPr>
          <p:sp>
            <p:nvSpPr>
              <p:cNvPr id="136" name="矩形 135"/>
              <p:cNvSpPr/>
              <p:nvPr/>
            </p:nvSpPr>
            <p:spPr>
              <a:xfrm>
                <a:off x="5041587" y="0"/>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7" name="矩形 136"/>
              <p:cNvSpPr/>
              <p:nvPr/>
            </p:nvSpPr>
            <p:spPr>
              <a:xfrm>
                <a:off x="5041587" y="0"/>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持续运营或跟进：</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持续</a:t>
                </a:r>
              </a:p>
            </p:txBody>
          </p:sp>
        </p:grpSp>
        <p:sp>
          <p:nvSpPr>
            <p:cNvPr id="134" name="椭圆 133"/>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135" name="椭圆 134"/>
            <p:cNvSpPr/>
            <p:nvPr/>
          </p:nvSpPr>
          <p:spPr>
            <a:xfrm>
              <a:off x="7011265" y="1575570"/>
              <a:ext cx="144015" cy="144015"/>
            </a:xfrm>
            <a:prstGeom prst="ellipse">
              <a:avLst/>
            </a:prstGeom>
          </p:spPr>
          <p:style>
            <a:lnRef idx="2">
              <a:schemeClr val="lt1">
                <a:hueOff val="0"/>
                <a:satOff val="0"/>
                <a:lumOff val="0"/>
                <a:alphaOff val="0"/>
              </a:schemeClr>
            </a:lnRef>
            <a:fillRef idx="1">
              <a:schemeClr val="accent1">
                <a:shade val="50000"/>
                <a:hueOff val="144575"/>
                <a:satOff val="-3024"/>
                <a:lumOff val="16825"/>
                <a:alphaOff val="0"/>
              </a:schemeClr>
            </a:fillRef>
            <a:effectRef idx="0">
              <a:schemeClr val="accent1">
                <a:shade val="50000"/>
                <a:hueOff val="144575"/>
                <a:satOff val="-3024"/>
                <a:lumOff val="16825"/>
                <a:alphaOff val="0"/>
              </a:schemeClr>
            </a:effectRef>
            <a:fontRef idx="minor">
              <a:schemeClr val="lt1"/>
            </a:fontRef>
          </p:style>
        </p:sp>
      </p:grpSp>
      <p:sp>
        <p:nvSpPr>
          <p:cNvPr id="34" name="MH_Other_5"/>
          <p:cNvSpPr>
            <a:spLocks noChangeArrowheads="1"/>
          </p:cNvSpPr>
          <p:nvPr>
            <p:custDataLst>
              <p:tags r:id="rId1"/>
            </p:custDataLst>
          </p:nvPr>
        </p:nvSpPr>
        <p:spPr bwMode="auto">
          <a:xfrm>
            <a:off x="243560" y="1029070"/>
            <a:ext cx="2553772" cy="55072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（一）项目建设周期</a:t>
            </a:r>
          </a:p>
        </p:txBody>
      </p:sp>
      <p:sp>
        <p:nvSpPr>
          <p:cNvPr id="32" name="文本占位符 20"/>
          <p:cNvSpPr txBox="1">
            <a:spLocks/>
          </p:cNvSpPr>
          <p:nvPr/>
        </p:nvSpPr>
        <p:spPr>
          <a:xfrm>
            <a:off x="9033663" y="155376"/>
            <a:ext cx="2726904" cy="457993"/>
          </a:xfrm>
          <a:prstGeom prst="rect">
            <a:avLst/>
          </a:prstGeom>
        </p:spPr>
        <p:txBody>
          <a:bodyPr lIns="91436" tIns="45719" rIns="91436" bIns="45719"/>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五、项目实施保障</a:t>
            </a:r>
            <a:endParaRPr lang="zh-CN" altLang="en-US" b="1" dirty="0">
              <a:solidFill>
                <a:prstClr val="black"/>
              </a:solidFill>
            </a:endParaRPr>
          </a:p>
        </p:txBody>
      </p:sp>
      <p:grpSp>
        <p:nvGrpSpPr>
          <p:cNvPr id="35" name="组合 34"/>
          <p:cNvGrpSpPr/>
          <p:nvPr/>
        </p:nvGrpSpPr>
        <p:grpSpPr>
          <a:xfrm>
            <a:off x="2" y="404813"/>
            <a:ext cx="9033662" cy="241230"/>
            <a:chOff x="2" y="404813"/>
            <a:chExt cx="7367453" cy="241230"/>
          </a:xfrm>
        </p:grpSpPr>
        <p:grpSp>
          <p:nvGrpSpPr>
            <p:cNvPr id="36" name="组合 35"/>
            <p:cNvGrpSpPr/>
            <p:nvPr/>
          </p:nvGrpSpPr>
          <p:grpSpPr>
            <a:xfrm>
              <a:off x="2" y="404813"/>
              <a:ext cx="1768415" cy="241230"/>
              <a:chOff x="0" y="404813"/>
              <a:chExt cx="1794013" cy="241230"/>
            </a:xfrm>
          </p:grpSpPr>
          <p:cxnSp>
            <p:nvCxnSpPr>
              <p:cNvPr id="39" name="直接连接符 38"/>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8" name="直接连接符 37"/>
            <p:cNvCxnSpPr/>
            <p:nvPr/>
          </p:nvCxnSpPr>
          <p:spPr>
            <a:xfrm>
              <a:off x="1768417" y="404813"/>
              <a:ext cx="5599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8163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3" y="950517"/>
            <a:ext cx="184722" cy="452430"/>
          </a:xfrm>
          <a:prstGeom prst="rect">
            <a:avLst/>
          </a:prstGeom>
        </p:spPr>
        <p:txBody>
          <a:bodyPr wrap="none" lIns="91436" tIns="45719" rIns="91436" bIns="45719">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97774" y="1404476"/>
            <a:ext cx="10952931" cy="4970110"/>
            <a:chOff x="897773" y="1614026"/>
            <a:chExt cx="10952930" cy="4970110"/>
          </a:xfrm>
        </p:grpSpPr>
        <p:grpSp>
          <p:nvGrpSpPr>
            <p:cNvPr id="23" name="Group 39"/>
            <p:cNvGrpSpPr/>
            <p:nvPr/>
          </p:nvGrpSpPr>
          <p:grpSpPr>
            <a:xfrm>
              <a:off x="3392215" y="1614026"/>
              <a:ext cx="5407569" cy="4970110"/>
              <a:chOff x="3392215" y="1614026"/>
              <a:chExt cx="5407569" cy="4970110"/>
            </a:xfrm>
          </p:grpSpPr>
          <p:sp>
            <p:nvSpPr>
              <p:cNvPr id="71"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0"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9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10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24" name="Group 40"/>
            <p:cNvGrpSpPr/>
            <p:nvPr/>
          </p:nvGrpSpPr>
          <p:grpSpPr>
            <a:xfrm>
              <a:off x="897773" y="2284673"/>
              <a:ext cx="3278013" cy="1405597"/>
              <a:chOff x="897773" y="2284673"/>
              <a:chExt cx="3278013" cy="1405597"/>
            </a:xfrm>
          </p:grpSpPr>
          <p:sp>
            <p:nvSpPr>
              <p:cNvPr id="69" name="TextBox 58"/>
              <p:cNvSpPr txBox="1"/>
              <p:nvPr/>
            </p:nvSpPr>
            <p:spPr>
              <a:xfrm>
                <a:off x="897774" y="2284673"/>
                <a:ext cx="238423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70" name="Rectangle 59"/>
              <p:cNvSpPr/>
              <p:nvPr/>
            </p:nvSpPr>
            <p:spPr>
              <a:xfrm>
                <a:off x="897773" y="2637674"/>
                <a:ext cx="3278013" cy="10525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dirty="0">
                    <a:solidFill>
                      <a:srgbClr val="FF0000"/>
                    </a:solidFill>
                    <a:latin typeface="微软雅黑" pitchFamily="34" charset="-122"/>
                    <a:ea typeface="微软雅黑" pitchFamily="34" charset="-122"/>
                  </a:rPr>
                  <a:t>立项申报制订、修订规划方案、立项申报书</a:t>
                </a:r>
                <a:endParaRPr lang="en-US" altLang="zh-CN" dirty="0">
                  <a:solidFill>
                    <a:srgbClr val="FF0000"/>
                  </a:solidFill>
                  <a:latin typeface="微软雅黑" panose="020B0503020204020204" pitchFamily="34" charset="-122"/>
                  <a:ea typeface="微软雅黑" panose="020B0503020204020204" pitchFamily="34" charset="-122"/>
                </a:endParaRPr>
              </a:p>
              <a:p>
                <a:pPr algn="ctr">
                  <a:lnSpc>
                    <a:spcPct val="130000"/>
                  </a:lnSpc>
                </a:pPr>
                <a:endParaRPr lang="en-US" altLang="zh-CN" sz="1200" dirty="0">
                  <a:latin typeface="微软雅黑" panose="020B0503020204020204" pitchFamily="34" charset="-122"/>
                  <a:ea typeface="微软雅黑" panose="020B0503020204020204" pitchFamily="34" charset="-122"/>
                </a:endParaRPr>
              </a:p>
            </p:txBody>
          </p:sp>
        </p:grpSp>
        <p:grpSp>
          <p:nvGrpSpPr>
            <p:cNvPr id="25" name="Group 60"/>
            <p:cNvGrpSpPr/>
            <p:nvPr/>
          </p:nvGrpSpPr>
          <p:grpSpPr>
            <a:xfrm>
              <a:off x="1951067" y="1909742"/>
              <a:ext cx="277647" cy="276818"/>
              <a:chOff x="2138511" y="2464802"/>
              <a:chExt cx="354012" cy="352956"/>
            </a:xfrm>
            <a:solidFill>
              <a:schemeClr val="accent1"/>
            </a:solidFill>
          </p:grpSpPr>
          <p:sp>
            <p:nvSpPr>
              <p:cNvPr id="67"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8"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9" name="Group 41"/>
            <p:cNvGrpSpPr/>
            <p:nvPr/>
          </p:nvGrpSpPr>
          <p:grpSpPr>
            <a:xfrm>
              <a:off x="897773" y="3828710"/>
              <a:ext cx="2494442" cy="1165533"/>
              <a:chOff x="897773" y="3828710"/>
              <a:chExt cx="2494442" cy="1165533"/>
            </a:xfrm>
          </p:grpSpPr>
          <p:sp>
            <p:nvSpPr>
              <p:cNvPr id="65" name="TextBox 63"/>
              <p:cNvSpPr txBox="1"/>
              <p:nvPr/>
            </p:nvSpPr>
            <p:spPr>
              <a:xfrm>
                <a:off x="1349147" y="382871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66" name="Rectangle 64"/>
              <p:cNvSpPr/>
              <p:nvPr/>
            </p:nvSpPr>
            <p:spPr>
              <a:xfrm>
                <a:off x="897773" y="4181713"/>
                <a:ext cx="2494442" cy="8125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29302">
                  <a:lnSpc>
                    <a:spcPct val="130000"/>
                  </a:lnSpc>
                  <a:defRPr/>
                </a:pPr>
                <a:r>
                  <a:rPr lang="zh-CN" altLang="en-US" dirty="0">
                    <a:solidFill>
                      <a:srgbClr val="FF0000"/>
                    </a:solidFill>
                    <a:latin typeface="微软雅黑" pitchFamily="34" charset="-122"/>
                    <a:ea typeface="微软雅黑" pitchFamily="34" charset="-122"/>
                  </a:rPr>
                  <a:t>制订、修订建设</a:t>
                </a:r>
                <a:endParaRPr lang="en-US" altLang="zh-CN" dirty="0">
                  <a:solidFill>
                    <a:srgbClr val="FF0000"/>
                  </a:solidFill>
                  <a:latin typeface="微软雅黑" pitchFamily="34" charset="-122"/>
                  <a:ea typeface="微软雅黑" pitchFamily="34" charset="-122"/>
                </a:endParaRPr>
              </a:p>
              <a:p>
                <a:pPr algn="ctr" defTabSz="1329302">
                  <a:lnSpc>
                    <a:spcPct val="130000"/>
                  </a:lnSpc>
                  <a:defRPr/>
                </a:pPr>
                <a:r>
                  <a:rPr lang="zh-CN" altLang="en-US" dirty="0">
                    <a:solidFill>
                      <a:srgbClr val="FF0000"/>
                    </a:solidFill>
                    <a:latin typeface="微软雅黑" pitchFamily="34" charset="-122"/>
                    <a:ea typeface="微软雅黑" pitchFamily="34" charset="-122"/>
                  </a:rPr>
                  <a:t>方案、任务书</a:t>
                </a:r>
                <a:endParaRPr lang="en-US" altLang="zh-CN" dirty="0">
                  <a:solidFill>
                    <a:srgbClr val="FF0000"/>
                  </a:solidFill>
                  <a:latin typeface="微软雅黑" pitchFamily="34" charset="-122"/>
                  <a:ea typeface="微软雅黑" pitchFamily="34" charset="-122"/>
                </a:endParaRPr>
              </a:p>
            </p:txBody>
          </p:sp>
        </p:grpSp>
        <p:grpSp>
          <p:nvGrpSpPr>
            <p:cNvPr id="37" name="Group 65"/>
            <p:cNvGrpSpPr/>
            <p:nvPr/>
          </p:nvGrpSpPr>
          <p:grpSpPr>
            <a:xfrm>
              <a:off x="1951067" y="3453780"/>
              <a:ext cx="277647" cy="276818"/>
              <a:chOff x="2138511" y="2464802"/>
              <a:chExt cx="354012" cy="352956"/>
            </a:xfrm>
            <a:solidFill>
              <a:schemeClr val="accent2"/>
            </a:solidFill>
          </p:grpSpPr>
          <p:sp>
            <p:nvSpPr>
              <p:cNvPr id="63"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4"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38" name="Group 52"/>
            <p:cNvGrpSpPr/>
            <p:nvPr/>
          </p:nvGrpSpPr>
          <p:grpSpPr>
            <a:xfrm>
              <a:off x="897773" y="5332293"/>
              <a:ext cx="2384237" cy="761345"/>
              <a:chOff x="897773" y="5332293"/>
              <a:chExt cx="2384237" cy="761345"/>
            </a:xfrm>
          </p:grpSpPr>
          <p:sp>
            <p:nvSpPr>
              <p:cNvPr id="58" name="TextBox 68"/>
              <p:cNvSpPr txBox="1"/>
              <p:nvPr/>
            </p:nvSpPr>
            <p:spPr>
              <a:xfrm>
                <a:off x="1128704" y="5332293"/>
                <a:ext cx="194316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62" name="Rectangle 69"/>
              <p:cNvSpPr/>
              <p:nvPr/>
            </p:nvSpPr>
            <p:spPr>
              <a:xfrm>
                <a:off x="897773" y="5724306"/>
                <a:ext cx="238423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rgbClr val="FF0000"/>
                    </a:solidFill>
                    <a:latin typeface="微软雅黑" panose="020B0503020204020204" pitchFamily="34" charset="-122"/>
                    <a:ea typeface="微软雅黑" panose="020B0503020204020204" pitchFamily="34" charset="-122"/>
                  </a:rPr>
                  <a:t>项目建设流程培训</a:t>
                </a:r>
                <a:endParaRPr lang="en-GB" dirty="0">
                  <a:latin typeface="Arial" panose="020B0604020202020204" pitchFamily="34" charset="0"/>
                  <a:cs typeface="Arial" panose="020B0604020202020204" pitchFamily="34" charset="0"/>
                </a:endParaRPr>
              </a:p>
            </p:txBody>
          </p:sp>
        </p:grpSp>
        <p:grpSp>
          <p:nvGrpSpPr>
            <p:cNvPr id="39" name="Group 70"/>
            <p:cNvGrpSpPr/>
            <p:nvPr/>
          </p:nvGrpSpPr>
          <p:grpSpPr>
            <a:xfrm>
              <a:off x="1951067" y="4996374"/>
              <a:ext cx="277647" cy="276818"/>
              <a:chOff x="2138511" y="2464802"/>
              <a:chExt cx="354012" cy="352956"/>
            </a:xfrm>
            <a:solidFill>
              <a:schemeClr val="accent3"/>
            </a:solidFill>
          </p:grpSpPr>
          <p:sp>
            <p:nvSpPr>
              <p:cNvPr id="53"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4"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0" name="Group 74"/>
            <p:cNvGrpSpPr/>
            <p:nvPr/>
          </p:nvGrpSpPr>
          <p:grpSpPr>
            <a:xfrm>
              <a:off x="9907714" y="3033680"/>
              <a:ext cx="277647" cy="276818"/>
              <a:chOff x="2138508" y="1938097"/>
              <a:chExt cx="354011" cy="352956"/>
            </a:xfrm>
            <a:solidFill>
              <a:schemeClr val="accent4"/>
            </a:solidFill>
          </p:grpSpPr>
          <p:sp>
            <p:nvSpPr>
              <p:cNvPr id="51" name="Oval 75"/>
              <p:cNvSpPr>
                <a:spLocks noChangeArrowheads="1"/>
              </p:cNvSpPr>
              <p:nvPr/>
            </p:nvSpPr>
            <p:spPr bwMode="auto">
              <a:xfrm>
                <a:off x="2271933" y="2028712"/>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2" name="Freeform 76"/>
              <p:cNvSpPr>
                <a:spLocks noEditPoints="1"/>
              </p:cNvSpPr>
              <p:nvPr/>
            </p:nvSpPr>
            <p:spPr bwMode="auto">
              <a:xfrm>
                <a:off x="2138508" y="1938097"/>
                <a:ext cx="354011"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sp>
          <p:nvSpPr>
            <p:cNvPr id="47" name="Oval 80"/>
            <p:cNvSpPr>
              <a:spLocks noChangeArrowheads="1"/>
            </p:cNvSpPr>
            <p:nvPr/>
          </p:nvSpPr>
          <p:spPr bwMode="auto">
            <a:xfrm>
              <a:off x="9979333" y="5061873"/>
              <a:ext cx="134408" cy="13468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nvGrpSpPr>
            <p:cNvPr id="43" name="Group 42"/>
            <p:cNvGrpSpPr/>
            <p:nvPr/>
          </p:nvGrpSpPr>
          <p:grpSpPr>
            <a:xfrm>
              <a:off x="8836101" y="3321956"/>
              <a:ext cx="3014602" cy="3103147"/>
              <a:chOff x="8836101" y="3321956"/>
              <a:chExt cx="3014602" cy="3103147"/>
            </a:xfrm>
          </p:grpSpPr>
          <p:sp>
            <p:nvSpPr>
              <p:cNvPr id="44" name="TextBox 73"/>
              <p:cNvSpPr txBox="1"/>
              <p:nvPr/>
            </p:nvSpPr>
            <p:spPr>
              <a:xfrm>
                <a:off x="8836101" y="3321956"/>
                <a:ext cx="26492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46" name="Rectangle 82"/>
              <p:cNvSpPr/>
              <p:nvPr/>
            </p:nvSpPr>
            <p:spPr>
              <a:xfrm>
                <a:off x="8985868" y="3910568"/>
                <a:ext cx="2864835" cy="25145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02">
                  <a:lnSpc>
                    <a:spcPct val="130000"/>
                  </a:lnSpc>
                  <a:spcAft>
                    <a:spcPts val="600"/>
                  </a:spcAft>
                  <a:defRPr/>
                </a:pPr>
                <a:r>
                  <a:rPr lang="en-GB" altLang="zh-CN" sz="1200" dirty="0">
                    <a:latin typeface="微软雅黑" pitchFamily="34" charset="-122"/>
                    <a:ea typeface="微软雅黑" pitchFamily="34" charset="-122"/>
                  </a:rPr>
                  <a:t>     </a:t>
                </a:r>
                <a:r>
                  <a:rPr lang="zh-CN" altLang="en-US" dirty="0">
                    <a:solidFill>
                      <a:srgbClr val="FF0000"/>
                    </a:solidFill>
                    <a:latin typeface="微软雅黑" pitchFamily="34" charset="-122"/>
                    <a:ea typeface="微软雅黑" pitchFamily="34" charset="-122"/>
                  </a:rPr>
                  <a:t>项目建设（调研、方案、人培方案、课程体系、课程教材、教学资源、实训室、师资管理培训、信息化、校园文化、教学诊改等）</a:t>
                </a:r>
                <a:endParaRPr lang="en-US" altLang="zh-CN"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grpSp>
      </p:grpSp>
      <p:sp>
        <p:nvSpPr>
          <p:cNvPr id="117" name="Freeform 67"/>
          <p:cNvSpPr>
            <a:spLocks noEditPoints="1"/>
          </p:cNvSpPr>
          <p:nvPr/>
        </p:nvSpPr>
        <p:spPr bwMode="auto">
          <a:xfrm>
            <a:off x="9907713" y="1506881"/>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18" name="Oval 66"/>
          <p:cNvSpPr>
            <a:spLocks noChangeArrowheads="1"/>
          </p:cNvSpPr>
          <p:nvPr/>
        </p:nvSpPr>
        <p:spPr bwMode="auto">
          <a:xfrm>
            <a:off x="9979335" y="1574657"/>
            <a:ext cx="134408" cy="13468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1" name="TextBox 73"/>
          <p:cNvSpPr txBox="1"/>
          <p:nvPr/>
        </p:nvSpPr>
        <p:spPr>
          <a:xfrm>
            <a:off x="9338820" y="1804653"/>
            <a:ext cx="1481488" cy="369330"/>
          </a:xfrm>
          <a:prstGeom prst="rect">
            <a:avLst/>
          </a:prstGeom>
          <a:noFill/>
        </p:spPr>
        <p:txBody>
          <a:bodyPr wrap="none" lIns="91436" tIns="45719" rIns="91436" bIns="4571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122" name="Rectangle 82"/>
          <p:cNvSpPr/>
          <p:nvPr/>
        </p:nvSpPr>
        <p:spPr>
          <a:xfrm>
            <a:off x="8968616" y="2269520"/>
            <a:ext cx="2384237" cy="830995"/>
          </a:xfrm>
          <a:prstGeom prst="rect">
            <a:avLst/>
          </a:prstGeom>
        </p:spPr>
        <p:txBody>
          <a:bodyPr wrap="square" lIns="91436" tIns="45719" rIns="91436"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rgbClr val="FF0000"/>
                </a:solidFill>
                <a:latin typeface="微软雅黑" pitchFamily="34" charset="-122"/>
                <a:ea typeface="微软雅黑" pitchFamily="34" charset="-122"/>
              </a:rPr>
              <a:t>项目建设的整体</a:t>
            </a:r>
            <a:endParaRPr lang="en-US" altLang="zh-CN" dirty="0">
              <a:solidFill>
                <a:srgbClr val="FF0000"/>
              </a:solidFill>
              <a:latin typeface="微软雅黑" pitchFamily="34" charset="-122"/>
              <a:ea typeface="微软雅黑" pitchFamily="34" charset="-122"/>
            </a:endParaRPr>
          </a:p>
          <a:p>
            <a:pPr algn="ctr"/>
            <a:r>
              <a:rPr lang="zh-CN" altLang="en-US" dirty="0">
                <a:solidFill>
                  <a:srgbClr val="FF0000"/>
                </a:solidFill>
                <a:latin typeface="微软雅黑" pitchFamily="34" charset="-122"/>
                <a:ea typeface="微软雅黑" pitchFamily="34" charset="-122"/>
              </a:rPr>
              <a:t>实施规划</a:t>
            </a:r>
            <a:endParaRPr lang="en-US" altLang="zh-CN"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sp>
        <p:nvSpPr>
          <p:cNvPr id="123" name="Oval 61"/>
          <p:cNvSpPr>
            <a:spLocks noChangeArrowheads="1"/>
          </p:cNvSpPr>
          <p:nvPr/>
        </p:nvSpPr>
        <p:spPr bwMode="auto">
          <a:xfrm>
            <a:off x="6515419" y="5756008"/>
            <a:ext cx="134408" cy="1346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4" name="Freeform 62"/>
          <p:cNvSpPr>
            <a:spLocks noEditPoints="1"/>
          </p:cNvSpPr>
          <p:nvPr/>
        </p:nvSpPr>
        <p:spPr bwMode="auto">
          <a:xfrm>
            <a:off x="6448414" y="5673856"/>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cxnSp>
        <p:nvCxnSpPr>
          <p:cNvPr id="116" name="直接连接符 115"/>
          <p:cNvCxnSpPr/>
          <p:nvPr/>
        </p:nvCxnSpPr>
        <p:spPr>
          <a:xfrm>
            <a:off x="1768416" y="404814"/>
            <a:ext cx="97169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26</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
        <p:nvSpPr>
          <p:cNvPr id="125" name="MH_Other_5"/>
          <p:cNvSpPr>
            <a:spLocks noChangeArrowheads="1"/>
          </p:cNvSpPr>
          <p:nvPr>
            <p:custDataLst>
              <p:tags r:id="rId1"/>
            </p:custDataLst>
          </p:nvPr>
        </p:nvSpPr>
        <p:spPr bwMode="auto">
          <a:xfrm>
            <a:off x="228832" y="993018"/>
            <a:ext cx="2825334" cy="54469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（二）项目包含的内容</a:t>
            </a:r>
          </a:p>
        </p:txBody>
      </p:sp>
    </p:spTree>
    <p:extLst>
      <p:ext uri="{BB962C8B-B14F-4D97-AF65-F5344CB8AC3E}">
        <p14:creationId xmlns:p14="http://schemas.microsoft.com/office/powerpoint/2010/main" val="4221105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36753" y="998904"/>
            <a:ext cx="3069655"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（三）项目管理制度体系</a:t>
            </a:r>
          </a:p>
        </p:txBody>
      </p:sp>
      <p:grpSp>
        <p:nvGrpSpPr>
          <p:cNvPr id="41" name="组合 40"/>
          <p:cNvGrpSpPr/>
          <p:nvPr/>
        </p:nvGrpSpPr>
        <p:grpSpPr>
          <a:xfrm>
            <a:off x="1914655" y="1476480"/>
            <a:ext cx="8981879" cy="4457704"/>
            <a:chOff x="827584" y="984503"/>
            <a:chExt cx="8128667" cy="4086875"/>
          </a:xfrm>
        </p:grpSpPr>
        <p:sp>
          <p:nvSpPr>
            <p:cNvPr id="42" name="TextBox 41"/>
            <p:cNvSpPr txBox="1"/>
            <p:nvPr/>
          </p:nvSpPr>
          <p:spPr>
            <a:xfrm>
              <a:off x="827584" y="984503"/>
              <a:ext cx="5976664" cy="380933"/>
            </a:xfrm>
            <a:prstGeom prst="rect">
              <a:avLst/>
            </a:prstGeom>
            <a:noFill/>
          </p:spPr>
          <p:txBody>
            <a:bodyPr wrap="square" rtlCol="0">
              <a:spAutoFit/>
            </a:bodyPr>
            <a:lstStyle/>
            <a:p>
              <a:endParaRPr lang="zh-CN" altLang="en-US" sz="2100" b="1" dirty="0">
                <a:latin typeface="微软雅黑" pitchFamily="34" charset="-122"/>
                <a:ea typeface="微软雅黑" pitchFamily="34" charset="-122"/>
              </a:endParaRPr>
            </a:p>
          </p:txBody>
        </p:sp>
        <p:grpSp>
          <p:nvGrpSpPr>
            <p:cNvPr id="43" name="组合 42"/>
            <p:cNvGrpSpPr/>
            <p:nvPr/>
          </p:nvGrpSpPr>
          <p:grpSpPr>
            <a:xfrm>
              <a:off x="827584" y="1600286"/>
              <a:ext cx="8128667" cy="3471092"/>
              <a:chOff x="300038" y="1552431"/>
              <a:chExt cx="8128667" cy="3471092"/>
            </a:xfrm>
          </p:grpSpPr>
          <p:grpSp>
            <p:nvGrpSpPr>
              <p:cNvPr id="44" name="组合 43"/>
              <p:cNvGrpSpPr/>
              <p:nvPr/>
            </p:nvGrpSpPr>
            <p:grpSpPr>
              <a:xfrm>
                <a:off x="2409018" y="1762788"/>
                <a:ext cx="3367604" cy="3182150"/>
                <a:chOff x="1564436" y="1632570"/>
                <a:chExt cx="3020264" cy="3028723"/>
              </a:xfrm>
            </p:grpSpPr>
            <p:grpSp>
              <p:nvGrpSpPr>
                <p:cNvPr id="58" name="组合 57"/>
                <p:cNvGrpSpPr/>
                <p:nvPr/>
              </p:nvGrpSpPr>
              <p:grpSpPr>
                <a:xfrm>
                  <a:off x="1564436" y="1632570"/>
                  <a:ext cx="3020264" cy="3028723"/>
                  <a:chOff x="3284538" y="2047306"/>
                  <a:chExt cx="2584450" cy="2182207"/>
                </a:xfrm>
              </p:grpSpPr>
              <p:sp>
                <p:nvSpPr>
                  <p:cNvPr id="60" name="MH_Other_1"/>
                  <p:cNvSpPr>
                    <a:spLocks/>
                  </p:cNvSpPr>
                  <p:nvPr>
                    <p:custDataLst>
                      <p:tags r:id="rId2"/>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质量监</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控机制</a:t>
                    </a:r>
                  </a:p>
                </p:txBody>
              </p:sp>
              <p:sp>
                <p:nvSpPr>
                  <p:cNvPr id="61" name="MH_Other_2"/>
                  <p:cNvSpPr>
                    <a:spLocks/>
                  </p:cNvSpPr>
                  <p:nvPr>
                    <p:custDataLst>
                      <p:tags r:id="rId3"/>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沟通汇</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报机制</a:t>
                    </a:r>
                  </a:p>
                </p:txBody>
              </p:sp>
              <p:sp>
                <p:nvSpPr>
                  <p:cNvPr id="62" name="MH_Other_3"/>
                  <p:cNvSpPr>
                    <a:spLocks/>
                  </p:cNvSpPr>
                  <p:nvPr>
                    <p:custDataLst>
                      <p:tags r:id="rId4"/>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进度把</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控机制</a:t>
                    </a:r>
                  </a:p>
                </p:txBody>
              </p:sp>
              <p:sp>
                <p:nvSpPr>
                  <p:cNvPr id="63" name="MH_Other_4"/>
                  <p:cNvSpPr>
                    <a:spLocks/>
                  </p:cNvSpPr>
                  <p:nvPr>
                    <p:custDataLst>
                      <p:tags r:id="rId5"/>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成本控</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制机制</a:t>
                    </a:r>
                  </a:p>
                </p:txBody>
              </p:sp>
              <p:sp>
                <p:nvSpPr>
                  <p:cNvPr id="64" name="MH_Other_5"/>
                  <p:cNvSpPr>
                    <a:spLocks/>
                  </p:cNvSpPr>
                  <p:nvPr>
                    <p:custDataLst>
                      <p:tags r:id="rId6"/>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风险防</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范机制</a:t>
                    </a:r>
                  </a:p>
                </p:txBody>
              </p:sp>
              <p:sp>
                <p:nvSpPr>
                  <p:cNvPr id="65" name="MH_Other_6"/>
                  <p:cNvSpPr>
                    <a:spLocks/>
                  </p:cNvSpPr>
                  <p:nvPr>
                    <p:custDataLst>
                      <p:tags r:id="rId7"/>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考核评</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价体系</a:t>
                    </a:r>
                  </a:p>
                </p:txBody>
              </p:sp>
              <p:sp>
                <p:nvSpPr>
                  <p:cNvPr id="66" name="MH_Other_7"/>
                  <p:cNvSpPr/>
                  <p:nvPr>
                    <p:custDataLst>
                      <p:tags r:id="rId8"/>
                    </p:custDataLst>
                  </p:nvPr>
                </p:nvSpPr>
                <p:spPr>
                  <a:xfrm>
                    <a:off x="3997325" y="2657002"/>
                    <a:ext cx="1157288" cy="964138"/>
                  </a:xfrm>
                  <a:prstGeom prst="ellipse">
                    <a:avLst/>
                  </a:prstGeom>
                  <a:solidFill>
                    <a:srgbClr val="FFFFFF"/>
                  </a:solidFill>
                  <a:ln w="3175">
                    <a:noFill/>
                  </a:ln>
                </p:spPr>
                <p:txBody>
                  <a:bodyPr anchor="ctr"/>
                  <a:lstStyle/>
                  <a:p>
                    <a:pPr algn="just">
                      <a:lnSpc>
                        <a:spcPct val="120000"/>
                      </a:lnSpc>
                      <a:defRPr/>
                    </a:pPr>
                    <a:endParaRPr lang="zh-CN" altLang="en-US" sz="15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59" name="矩形 58"/>
                <p:cNvSpPr/>
                <p:nvPr/>
              </p:nvSpPr>
              <p:spPr>
                <a:xfrm>
                  <a:off x="2379251" y="2673290"/>
                  <a:ext cx="1449066" cy="949117"/>
                </a:xfrm>
                <a:prstGeom prst="rect">
                  <a:avLst/>
                </a:prstGeom>
              </p:spPr>
              <p:txBody>
                <a:bodyPr wrap="square">
                  <a:spAutoFit/>
                </a:bodyPr>
                <a:lstStyle/>
                <a:p>
                  <a:pPr algn="ctr"/>
                  <a:r>
                    <a:rPr lang="zh-CN" altLang="en-US" sz="2100" b="1" dirty="0">
                      <a:latin typeface="微软雅黑" pitchFamily="34" charset="-122"/>
                      <a:ea typeface="微软雅黑" pitchFamily="34" charset="-122"/>
                    </a:rPr>
                    <a:t>项目管理</a:t>
                  </a:r>
                </a:p>
                <a:p>
                  <a:pPr algn="ctr"/>
                  <a:r>
                    <a:rPr lang="zh-CN" altLang="en-US" sz="2100" b="1" dirty="0">
                      <a:latin typeface="微软雅黑" pitchFamily="34" charset="-122"/>
                      <a:ea typeface="微软雅黑" pitchFamily="34" charset="-122"/>
                    </a:rPr>
                    <a:t>制度保障</a:t>
                  </a:r>
                </a:p>
                <a:p>
                  <a:pPr algn="ctr"/>
                  <a:r>
                    <a:rPr lang="zh-CN" altLang="en-US" sz="2100" b="1" dirty="0">
                      <a:latin typeface="微软雅黑" pitchFamily="34" charset="-122"/>
                      <a:ea typeface="微软雅黑" pitchFamily="34" charset="-122"/>
                    </a:rPr>
                    <a:t>与评价体系</a:t>
                  </a:r>
                </a:p>
              </p:txBody>
            </p:sp>
          </p:grpSp>
          <p:cxnSp>
            <p:nvCxnSpPr>
              <p:cNvPr id="45" name="直接连接符 4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46" name="TextBox 45"/>
              <p:cNvSpPr txBox="1"/>
              <p:nvPr/>
            </p:nvSpPr>
            <p:spPr>
              <a:xfrm>
                <a:off x="4788025" y="1552431"/>
                <a:ext cx="2303999" cy="846520"/>
              </a:xfrm>
              <a:prstGeom prst="rect">
                <a:avLst/>
              </a:prstGeom>
              <a:noFill/>
            </p:spPr>
            <p:txBody>
              <a:bodyPr wrap="square" rtlCol="0">
                <a:spAutoFit/>
              </a:bodyPr>
              <a:lstStyle/>
              <a:p>
                <a:r>
                  <a:rPr lang="zh-CN" altLang="en-US" b="1" dirty="0">
                    <a:latin typeface="微软雅黑" pitchFamily="34" charset="-122"/>
                    <a:ea typeface="微软雅黑" pitchFamily="34" charset="-122"/>
                  </a:rPr>
                  <a:t>内部质量监控与抽查</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外部质量监控与抽查</a:t>
                </a:r>
              </a:p>
              <a:p>
                <a:endParaRPr lang="zh-CN" altLang="en-US" dirty="0"/>
              </a:p>
            </p:txBody>
          </p:sp>
          <p:pic>
            <p:nvPicPr>
              <p:cNvPr id="4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5796137" y="2478663"/>
                <a:ext cx="2632568" cy="1100475"/>
              </a:xfrm>
              <a:prstGeom prst="rect">
                <a:avLst/>
              </a:prstGeom>
            </p:spPr>
            <p:txBody>
              <a:bodyPr wrap="square">
                <a:spAutoFit/>
              </a:bodyPr>
              <a:lstStyle/>
              <a:p>
                <a:r>
                  <a:rPr lang="zh-CN" altLang="en-US" b="1" dirty="0">
                    <a:latin typeface="微软雅黑" pitchFamily="34" charset="-122"/>
                    <a:ea typeface="微软雅黑" pitchFamily="34" charset="-122"/>
                  </a:rPr>
                  <a:t>每周电话会议</a:t>
                </a:r>
              </a:p>
              <a:p>
                <a:r>
                  <a:rPr lang="zh-CN" altLang="en-US" b="1" dirty="0">
                    <a:latin typeface="微软雅黑" pitchFamily="34" charset="-122"/>
                    <a:ea typeface="微软雅黑" pitchFamily="34" charset="-122"/>
                  </a:rPr>
                  <a:t>特别事项报告</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周报月报、阶段总结报告</a:t>
                </a:r>
                <a:endParaRPr lang="en-US" altLang="zh-CN" b="1" dirty="0">
                  <a:latin typeface="微软雅黑" pitchFamily="34" charset="-122"/>
                  <a:ea typeface="微软雅黑" pitchFamily="34" charset="-122"/>
                </a:endParaRPr>
              </a:p>
              <a:p>
                <a:endParaRPr lang="zh-CN" altLang="en-US" b="1" dirty="0">
                  <a:latin typeface="微软雅黑" pitchFamily="34" charset="-122"/>
                  <a:ea typeface="微软雅黑" pitchFamily="34" charset="-122"/>
                </a:endParaRPr>
              </a:p>
            </p:txBody>
          </p:sp>
          <p:cxnSp>
            <p:nvCxnSpPr>
              <p:cNvPr id="49" name="直接连接符 4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0" name="矩形 49"/>
              <p:cNvSpPr/>
              <p:nvPr/>
            </p:nvSpPr>
            <p:spPr>
              <a:xfrm>
                <a:off x="5796136" y="4014404"/>
                <a:ext cx="1838364" cy="790084"/>
              </a:xfrm>
              <a:prstGeom prst="rect">
                <a:avLst/>
              </a:prstGeom>
            </p:spPr>
            <p:txBody>
              <a:bodyPr wrap="none">
                <a:spAutoFit/>
              </a:bodyPr>
              <a:lstStyle/>
              <a:p>
                <a:r>
                  <a:rPr lang="zh-CN" altLang="en-US" b="1" dirty="0">
                    <a:latin typeface="微软雅黑" pitchFamily="34" charset="-122"/>
                    <a:ea typeface="微软雅黑" pitchFamily="34" charset="-122"/>
                  </a:rPr>
                  <a:t>关键时间节点</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项目实施进度计划</a:t>
                </a:r>
              </a:p>
              <a:p>
                <a:endParaRPr lang="zh-CN" altLang="en-US" sz="1400" b="1" dirty="0">
                  <a:latin typeface="微软雅黑" pitchFamily="34" charset="-122"/>
                  <a:ea typeface="微软雅黑" pitchFamily="34" charset="-122"/>
                </a:endParaRPr>
              </a:p>
            </p:txBody>
          </p:sp>
          <p:cxnSp>
            <p:nvCxnSpPr>
              <p:cNvPr id="51" name="直接连接符 5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2" name="矩形 51"/>
              <p:cNvSpPr/>
              <p:nvPr/>
            </p:nvSpPr>
            <p:spPr>
              <a:xfrm>
                <a:off x="521682" y="3000722"/>
                <a:ext cx="1838364" cy="1354431"/>
              </a:xfrm>
              <a:prstGeom prst="rect">
                <a:avLst/>
              </a:prstGeom>
            </p:spPr>
            <p:txBody>
              <a:bodyPr wrap="none">
                <a:spAutoFit/>
              </a:bodyPr>
              <a:lstStyle/>
              <a:p>
                <a:r>
                  <a:rPr lang="zh-CN" altLang="en-US" b="1" dirty="0">
                    <a:latin typeface="微软雅黑" pitchFamily="34" charset="-122"/>
                    <a:ea typeface="微软雅黑" pitchFamily="34" charset="-122"/>
                  </a:rPr>
                  <a:t>建设内容变更</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意外事项的处理</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阶段成果签收确认</a:t>
                </a:r>
              </a:p>
              <a:p>
                <a:r>
                  <a:rPr lang="zh-CN" altLang="en-US" b="1" dirty="0">
                    <a:latin typeface="微软雅黑" pitchFamily="34" charset="-122"/>
                    <a:ea typeface="微软雅黑" pitchFamily="34" charset="-122"/>
                  </a:rPr>
                  <a:t>相关要求提前约定</a:t>
                </a:r>
                <a:endParaRPr lang="en-US" altLang="zh-CN" b="1" dirty="0">
                  <a:latin typeface="微软雅黑" pitchFamily="34" charset="-122"/>
                  <a:ea typeface="微软雅黑" pitchFamily="34" charset="-122"/>
                </a:endParaRPr>
              </a:p>
              <a:p>
                <a:endParaRPr lang="zh-CN" altLang="en-US" b="1" dirty="0">
                  <a:latin typeface="微软雅黑" pitchFamily="34" charset="-122"/>
                  <a:ea typeface="微软雅黑" pitchFamily="34" charset="-122"/>
                </a:endParaRPr>
              </a:p>
            </p:txBody>
          </p:sp>
          <p:cxnSp>
            <p:nvCxnSpPr>
              <p:cNvPr id="53" name="直接连接符 5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4" name="矩形 53"/>
              <p:cNvSpPr/>
              <p:nvPr/>
            </p:nvSpPr>
            <p:spPr>
              <a:xfrm>
                <a:off x="695462" y="4177003"/>
                <a:ext cx="2047270" cy="846520"/>
              </a:xfrm>
              <a:prstGeom prst="rect">
                <a:avLst/>
              </a:prstGeom>
            </p:spPr>
            <p:txBody>
              <a:bodyPr wrap="none">
                <a:spAutoFit/>
              </a:bodyPr>
              <a:lstStyle/>
              <a:p>
                <a:r>
                  <a:rPr lang="zh-CN" altLang="en-US" b="1" dirty="0">
                    <a:latin typeface="微软雅黑" pitchFamily="34" charset="-122"/>
                    <a:ea typeface="微软雅黑" pitchFamily="34" charset="-122"/>
                  </a:rPr>
                  <a:t>制定项目实施预算</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提交每日流水账阶段</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成本核算并及时报备</a:t>
                </a:r>
              </a:p>
            </p:txBody>
          </p:sp>
          <p:grpSp>
            <p:nvGrpSpPr>
              <p:cNvPr id="55" name="组合 54"/>
              <p:cNvGrpSpPr/>
              <p:nvPr/>
            </p:nvGrpSpPr>
            <p:grpSpPr>
              <a:xfrm>
                <a:off x="323784" y="1769035"/>
                <a:ext cx="2361943" cy="1100475"/>
                <a:chOff x="433259" y="1500999"/>
                <a:chExt cx="2361943" cy="1100475"/>
              </a:xfrm>
            </p:grpSpPr>
            <p:cxnSp>
              <p:nvCxnSpPr>
                <p:cNvPr id="56" name="直接连接符 55"/>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7" name="矩形 56"/>
                <p:cNvSpPr/>
                <p:nvPr/>
              </p:nvSpPr>
              <p:spPr>
                <a:xfrm>
                  <a:off x="956838" y="1500999"/>
                  <a:ext cx="1838364" cy="1100475"/>
                </a:xfrm>
                <a:prstGeom prst="rect">
                  <a:avLst/>
                </a:prstGeom>
              </p:spPr>
              <p:txBody>
                <a:bodyPr wrap="none">
                  <a:spAutoFit/>
                </a:bodyPr>
                <a:lstStyle/>
                <a:p>
                  <a:r>
                    <a:rPr lang="zh-CN" altLang="en-US" b="1" dirty="0">
                      <a:latin typeface="微软雅黑" pitchFamily="34" charset="-122"/>
                      <a:ea typeface="微软雅黑" pitchFamily="34" charset="-122"/>
                    </a:rPr>
                    <a:t>项目实施前评估</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项目实施过程评价</a:t>
                  </a:r>
                </a:p>
                <a:p>
                  <a:r>
                    <a:rPr lang="zh-CN" altLang="en-US" b="1" dirty="0">
                      <a:latin typeface="微软雅黑" pitchFamily="34" charset="-122"/>
                      <a:ea typeface="微软雅黑" pitchFamily="34" charset="-122"/>
                    </a:rPr>
                    <a:t>项目实施后评价</a:t>
                  </a:r>
                </a:p>
                <a:p>
                  <a:endParaRPr lang="zh-CN" altLang="en-US" dirty="0"/>
                </a:p>
              </p:txBody>
            </p:sp>
          </p:grpSp>
        </p:grpSp>
      </p:grpSp>
      <p:sp>
        <p:nvSpPr>
          <p:cNvPr id="38"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27</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950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4"/>
            <a:ext cx="7075092" cy="241231"/>
            <a:chOff x="0" y="404812"/>
            <a:chExt cx="7417925" cy="241231"/>
          </a:xfrm>
        </p:grpSpPr>
        <p:cxnSp>
          <p:nvCxnSpPr>
            <p:cNvPr id="27" name="直接连接符 26"/>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1794006" y="404812"/>
              <a:ext cx="56239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01</a:t>
            </a:r>
            <a:endParaRPr lang="zh-CN" altLang="en-US" sz="1600" b="1" dirty="0">
              <a:solidFill>
                <a:prstClr val="white"/>
              </a:solidFill>
            </a:endParaRPr>
          </a:p>
        </p:txBody>
      </p:sp>
      <p:sp>
        <p:nvSpPr>
          <p:cNvPr id="32" name="文本占位符 20"/>
          <p:cNvSpPr txBox="1">
            <a:spLocks/>
          </p:cNvSpPr>
          <p:nvPr/>
        </p:nvSpPr>
        <p:spPr>
          <a:xfrm>
            <a:off x="6847493" y="224204"/>
            <a:ext cx="4922059"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2000" b="1" dirty="0">
              <a:solidFill>
                <a:prstClr val="black"/>
              </a:solidFill>
            </a:endParaRPr>
          </a:p>
        </p:txBody>
      </p:sp>
      <p:cxnSp>
        <p:nvCxnSpPr>
          <p:cNvPr id="62" name="直接连接符 61"/>
          <p:cNvCxnSpPr/>
          <p:nvPr/>
        </p:nvCxnSpPr>
        <p:spPr>
          <a:xfrm>
            <a:off x="1768417" y="404813"/>
            <a:ext cx="7347008"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1602084" y="1987145"/>
            <a:ext cx="8817275" cy="2057372"/>
            <a:chOff x="902639" y="1201219"/>
            <a:chExt cx="7145167" cy="2325109"/>
          </a:xfrm>
        </p:grpSpPr>
        <p:sp>
          <p:nvSpPr>
            <p:cNvPr id="65" name="矩形 64"/>
            <p:cNvSpPr/>
            <p:nvPr/>
          </p:nvSpPr>
          <p:spPr>
            <a:xfrm>
              <a:off x="1106412" y="1752400"/>
              <a:ext cx="6904651" cy="1773928"/>
            </a:xfrm>
            <a:prstGeom prst="rect">
              <a:avLst/>
            </a:prstGeom>
          </p:spPr>
          <p:txBody>
            <a:bodyPr wrap="square">
              <a:spAutoFit/>
            </a:bodyPr>
            <a:lstStyle/>
            <a:p>
              <a:pPr>
                <a:lnSpc>
                  <a:spcPct val="150000"/>
                </a:lnSpc>
                <a:defRPr/>
              </a:pPr>
              <a:r>
                <a:rPr lang="zh-CN" altLang="en-US" sz="1600" kern="0" dirty="0">
                  <a:solidFill>
                    <a:prstClr val="black"/>
                  </a:solidFill>
                  <a:latin typeface="微软雅黑" panose="020B0503020204020204" pitchFamily="34" charset="-122"/>
                  <a:ea typeface="微软雅黑" panose="020B0503020204020204" pitchFamily="34" charset="-122"/>
                </a:rPr>
                <a:t>逐步提高行业企业参与办学程度，健全多元化办学体制，全面推行校企协同育人，用</a:t>
              </a:r>
              <a:r>
                <a:rPr lang="en-US" altLang="zh-CN" sz="1600" kern="0" dirty="0">
                  <a:solidFill>
                    <a:prstClr val="black"/>
                  </a:solidFill>
                  <a:latin typeface="微软雅黑" panose="020B0503020204020204" pitchFamily="34" charset="-122"/>
                  <a:ea typeface="微软雅黑" panose="020B0503020204020204" pitchFamily="34" charset="-122"/>
                </a:rPr>
                <a:t>10</a:t>
              </a:r>
              <a:r>
                <a:rPr lang="zh-CN" altLang="en-US" sz="1600" kern="0" dirty="0">
                  <a:solidFill>
                    <a:prstClr val="black"/>
                  </a:solidFill>
                  <a:latin typeface="微软雅黑" panose="020B0503020204020204" pitchFamily="34" charset="-122"/>
                  <a:ea typeface="微软雅黑" panose="020B0503020204020204" pitchFamily="34" charset="-122"/>
                </a:rPr>
                <a:t>年左右时间，教育和产业统筹融合、良性互动的发展格局总体形成，需求导向的人才培养模式健全完善，人才教育供给与产业需求重大结构性矛盾基本解决，职业教育、高等教育对经济发展和产业升级的贡献显著增强。</a:t>
              </a:r>
              <a:endParaRPr lang="en-US" altLang="zh-CN" sz="1600" kern="0" dirty="0">
                <a:solidFill>
                  <a:prstClr val="black"/>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902639" y="1201219"/>
              <a:ext cx="7145167" cy="2325108"/>
              <a:chOff x="912958" y="1232672"/>
              <a:chExt cx="7145167" cy="2325108"/>
            </a:xfrm>
          </p:grpSpPr>
          <p:sp>
            <p:nvSpPr>
              <p:cNvPr id="67" name="对角圆角矩形 66"/>
              <p:cNvSpPr/>
              <p:nvPr/>
            </p:nvSpPr>
            <p:spPr>
              <a:xfrm>
                <a:off x="912958" y="1448696"/>
                <a:ext cx="7145167" cy="2109084"/>
              </a:xfrm>
              <a:prstGeom prst="round2DiagRect">
                <a:avLst/>
              </a:prstGeom>
              <a:noFill/>
              <a:ln w="254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68" name="圆角矩形 67"/>
              <p:cNvSpPr/>
              <p:nvPr/>
            </p:nvSpPr>
            <p:spPr>
              <a:xfrm>
                <a:off x="1187622" y="1232672"/>
                <a:ext cx="6552000" cy="493670"/>
              </a:xfrm>
              <a:prstGeom prst="roundRect">
                <a:avLst/>
              </a:prstGeom>
              <a:solidFill>
                <a:srgbClr val="0070C0"/>
              </a:solidFill>
            </p:spPr>
            <p:txBody>
              <a:bodyPr wrap="square">
                <a:spAutoFit/>
              </a:bodyPr>
              <a:lstStyle/>
              <a:p>
                <a:pPr lvl="0">
                  <a:spcBef>
                    <a:spcPts val="600"/>
                  </a:spcBef>
                  <a:defRPr/>
                </a:pPr>
                <a:r>
                  <a:rPr kumimoji="0" lang="en-US" altLang="zh-CN"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r>
                  <a:rPr lang="zh-CN" altLang="en-US" sz="20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国务院办公厅关于深化产教融合的若干意见</a:t>
                </a:r>
                <a:r>
                  <a:rPr kumimoji="0" lang="en-US" altLang="zh-CN"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endParaRPr kumimoji="0" lang="zh-CN" altLang="en-US"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grpSp>
      <p:grpSp>
        <p:nvGrpSpPr>
          <p:cNvPr id="69" name="组合 68"/>
          <p:cNvGrpSpPr/>
          <p:nvPr/>
        </p:nvGrpSpPr>
        <p:grpSpPr>
          <a:xfrm>
            <a:off x="1597113" y="4176216"/>
            <a:ext cx="8817275" cy="2229818"/>
            <a:chOff x="902639" y="1201219"/>
            <a:chExt cx="7145167" cy="2519996"/>
          </a:xfrm>
        </p:grpSpPr>
        <p:sp>
          <p:nvSpPr>
            <p:cNvPr id="70" name="矩形 69"/>
            <p:cNvSpPr/>
            <p:nvPr/>
          </p:nvSpPr>
          <p:spPr>
            <a:xfrm>
              <a:off x="1112790" y="1841626"/>
              <a:ext cx="6904651" cy="1773928"/>
            </a:xfrm>
            <a:prstGeom prst="rect">
              <a:avLst/>
            </a:prstGeom>
          </p:spPr>
          <p:txBody>
            <a:bodyPr wrap="square">
              <a:spAutoFit/>
            </a:bodyPr>
            <a:lstStyle/>
            <a:p>
              <a:pPr lvl="0">
                <a:lnSpc>
                  <a:spcPct val="150000"/>
                </a:lnSpc>
                <a:defRPr/>
              </a:pPr>
              <a:r>
                <a:rPr lang="zh-CN" altLang="en-US" sz="1600" kern="0" dirty="0">
                  <a:solidFill>
                    <a:prstClr val="black"/>
                  </a:solidFill>
                  <a:latin typeface="微软雅黑" panose="020B0503020204020204" pitchFamily="34" charset="-122"/>
                  <a:ea typeface="微软雅黑" panose="020B0503020204020204" pitchFamily="34" charset="-122"/>
                </a:rPr>
                <a:t>坚持产教融合发展。走开放融合、改革创新的中国特色现代职业教育体系建设道路，推动职业教育融入经济社会发展和改革开放的全过程，推动专业设置与产业需求、课程内容与职业标准、教学过程与生产过程对接，实现职业教育与技术进步和生产方式变革以及社会公共服务相适应，促进经济提质增效升级</a:t>
              </a:r>
              <a:r>
                <a:rPr kumimoji="0" lang="zh-CN" altLang="en-US" sz="16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a:t>
              </a:r>
              <a:endParaRPr kumimoji="0" lang="en-US" altLang="zh-CN" sz="16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71" name="组合 70"/>
            <p:cNvGrpSpPr/>
            <p:nvPr/>
          </p:nvGrpSpPr>
          <p:grpSpPr>
            <a:xfrm>
              <a:off x="902639" y="1201219"/>
              <a:ext cx="7145167" cy="2519996"/>
              <a:chOff x="912958" y="1232672"/>
              <a:chExt cx="7145167" cy="2519996"/>
            </a:xfrm>
          </p:grpSpPr>
          <p:sp>
            <p:nvSpPr>
              <p:cNvPr id="72" name="对角圆角矩形 71"/>
              <p:cNvSpPr/>
              <p:nvPr/>
            </p:nvSpPr>
            <p:spPr>
              <a:xfrm>
                <a:off x="912958" y="1448696"/>
                <a:ext cx="7145167" cy="2303972"/>
              </a:xfrm>
              <a:prstGeom prst="round2DiagRect">
                <a:avLst/>
              </a:prstGeom>
              <a:noFill/>
              <a:ln w="254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73" name="圆角矩形 72"/>
              <p:cNvSpPr/>
              <p:nvPr/>
            </p:nvSpPr>
            <p:spPr>
              <a:xfrm>
                <a:off x="1187622" y="1232672"/>
                <a:ext cx="6552000" cy="493670"/>
              </a:xfrm>
              <a:prstGeom prst="roundRect">
                <a:avLst/>
              </a:prstGeom>
              <a:solidFill>
                <a:srgbClr val="0070C0"/>
              </a:solidFill>
            </p:spPr>
            <p:txBody>
              <a:bodyPr wrap="square">
                <a:spAutoFit/>
              </a:bodyPr>
              <a:lstStyle/>
              <a:p>
                <a:pPr lvl="0">
                  <a:spcBef>
                    <a:spcPts val="600"/>
                  </a:spcBef>
                  <a:defRPr/>
                </a:pPr>
                <a:r>
                  <a:rPr kumimoji="0" lang="en-US" altLang="zh-CN"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r>
                  <a:rPr lang="zh-CN" altLang="en-US" sz="20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现代职业教育体系建设规划（</a:t>
                </a:r>
                <a:r>
                  <a:rPr lang="en-US" altLang="zh-CN" sz="20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2014-2020</a:t>
                </a:r>
                <a:r>
                  <a:rPr lang="zh-CN" altLang="en-US" sz="2000" b="1" kern="0" dirty="0">
                    <a:solidFill>
                      <a:sysClr val="window" lastClr="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kumimoji="0" lang="en-US" altLang="zh-CN"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endParaRPr kumimoji="0" lang="zh-CN" altLang="en-US"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grpSp>
      <p:sp>
        <p:nvSpPr>
          <p:cNvPr id="33" name="矩形 32"/>
          <p:cNvSpPr/>
          <p:nvPr/>
        </p:nvSpPr>
        <p:spPr>
          <a:xfrm>
            <a:off x="358188" y="1470838"/>
            <a:ext cx="2077813" cy="417358"/>
          </a:xfrm>
          <a:prstGeom prst="rect">
            <a:avLst/>
          </a:prstGeom>
        </p:spPr>
        <p:txBody>
          <a:bodyPr wrap="none">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国家政策新导向</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2" name="文本占位符 20"/>
          <p:cNvSpPr txBox="1">
            <a:spLocks/>
          </p:cNvSpPr>
          <p:nvPr/>
        </p:nvSpPr>
        <p:spPr>
          <a:xfrm>
            <a:off x="9062623" y="193972"/>
            <a:ext cx="2788079"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一、建设背景意义</a:t>
            </a:r>
            <a:endParaRPr lang="zh-CN" altLang="en-US" b="1" dirty="0">
              <a:solidFill>
                <a:prstClr val="black"/>
              </a:solidFill>
            </a:endParaRPr>
          </a:p>
        </p:txBody>
      </p:sp>
      <p:sp>
        <p:nvSpPr>
          <p:cNvPr id="23" name="MH_Other_5"/>
          <p:cNvSpPr>
            <a:spLocks noChangeArrowheads="1"/>
          </p:cNvSpPr>
          <p:nvPr>
            <p:custDataLst>
              <p:tags r:id="rId1"/>
            </p:custDataLst>
          </p:nvPr>
        </p:nvSpPr>
        <p:spPr bwMode="auto">
          <a:xfrm>
            <a:off x="247436" y="882721"/>
            <a:ext cx="2126207" cy="56078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chemeClr val="bg1"/>
                </a:solidFill>
                <a:ea typeface="微软雅黑" pitchFamily="34" charset="-122"/>
              </a:rPr>
              <a:t>（一）</a:t>
            </a:r>
            <a:r>
              <a:rPr lang="zh-CN" altLang="en-US" sz="2000" b="1" dirty="0">
                <a:solidFill>
                  <a:schemeClr val="bg1"/>
                </a:solidFill>
                <a:latin typeface="微软雅黑" panose="020B0503020204020204" pitchFamily="34" charset="-122"/>
                <a:ea typeface="微软雅黑" panose="020B0503020204020204" pitchFamily="34" charset="-122"/>
              </a:rPr>
              <a:t>建设背景</a:t>
            </a:r>
            <a:endParaRPr lang="zh-CN" altLang="en-US" sz="2000" b="1" dirty="0">
              <a:solidFill>
                <a:schemeClr val="bg1"/>
              </a:solidFill>
              <a:ea typeface="微软雅黑" pitchFamily="34" charset="-122"/>
            </a:endParaRPr>
          </a:p>
        </p:txBody>
      </p:sp>
    </p:spTree>
    <p:extLst>
      <p:ext uri="{BB962C8B-B14F-4D97-AF65-F5344CB8AC3E}">
        <p14:creationId xmlns:p14="http://schemas.microsoft.com/office/powerpoint/2010/main" val="2053246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对象 49">
            <a:extLst>
              <a:ext uri="{FF2B5EF4-FFF2-40B4-BE49-F238E27FC236}">
                <a16:creationId xmlns="" xmlns:a16="http://schemas.microsoft.com/office/drawing/2014/main" id="{1E9DC3E7-2295-43A4-A78A-BB79BCA7D3E1}"/>
              </a:ext>
            </a:extLst>
          </p:cNvPr>
          <p:cNvGraphicFramePr>
            <a:graphicFrameLocks noChangeAspect="1"/>
          </p:cNvGraphicFramePr>
          <p:nvPr>
            <p:extLst>
              <p:ext uri="{D42A27DB-BD31-4B8C-83A1-F6EECF244321}">
                <p14:modId xmlns:p14="http://schemas.microsoft.com/office/powerpoint/2010/main" val="252297605"/>
              </p:ext>
            </p:extLst>
          </p:nvPr>
        </p:nvGraphicFramePr>
        <p:xfrm>
          <a:off x="7303890" y="1591336"/>
          <a:ext cx="4336101" cy="2897788"/>
        </p:xfrm>
        <a:graphic>
          <a:graphicData uri="http://schemas.openxmlformats.org/presentationml/2006/ole">
            <mc:AlternateContent xmlns:mc="http://schemas.openxmlformats.org/markup-compatibility/2006">
              <mc:Choice xmlns:v="urn:schemas-microsoft-com:vml" Requires="v">
                <p:oleObj spid="_x0000_s1033" name="PicObj Class" r:id="rId4" imgW="3914286" imgH="2276793" progId="Picture.PicObj.1">
                  <p:embed/>
                </p:oleObj>
              </mc:Choice>
              <mc:Fallback>
                <p:oleObj name="PicObj Class" r:id="rId4" imgW="3914286" imgH="2276793" progId="Picture.PicObj.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3890" y="1591336"/>
                        <a:ext cx="4336101" cy="2897788"/>
                      </a:xfrm>
                      <a:prstGeom prst="rect">
                        <a:avLst/>
                      </a:prstGeom>
                      <a:noFill/>
                      <a:extLst/>
                    </p:spPr>
                  </p:pic>
                </p:oleObj>
              </mc:Fallback>
            </mc:AlternateContent>
          </a:graphicData>
        </a:graphic>
      </p:graphicFrame>
      <p:sp>
        <p:nvSpPr>
          <p:cNvPr id="3"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t>28</a:t>
            </a:r>
            <a:endParaRPr lang="zh-CN" altLang="en-US" sz="1500" b="1" dirty="0"/>
          </a:p>
        </p:txBody>
      </p:sp>
      <p:pic>
        <p:nvPicPr>
          <p:cNvPr id="44" name="图片 43">
            <a:extLst>
              <a:ext uri="{FF2B5EF4-FFF2-40B4-BE49-F238E27FC236}">
                <a16:creationId xmlns="" xmlns:a16="http://schemas.microsoft.com/office/drawing/2014/main" id="{BE2486C3-4FB7-42CE-A0C4-310235987AEF}"/>
              </a:ext>
            </a:extLst>
          </p:cNvPr>
          <p:cNvPicPr>
            <a:picLocks noChangeAspect="1"/>
          </p:cNvPicPr>
          <p:nvPr/>
        </p:nvPicPr>
        <p:blipFill>
          <a:blip r:embed="rId6"/>
          <a:stretch>
            <a:fillRect/>
          </a:stretch>
        </p:blipFill>
        <p:spPr>
          <a:xfrm>
            <a:off x="312259" y="2145029"/>
            <a:ext cx="6678373" cy="3241662"/>
          </a:xfrm>
          <a:prstGeom prst="rect">
            <a:avLst/>
          </a:prstGeom>
        </p:spPr>
      </p:pic>
      <p:sp>
        <p:nvSpPr>
          <p:cNvPr id="45" name="文本框 44">
            <a:extLst>
              <a:ext uri="{FF2B5EF4-FFF2-40B4-BE49-F238E27FC236}">
                <a16:creationId xmlns="" xmlns:a16="http://schemas.microsoft.com/office/drawing/2014/main" id="{7B6B3F0F-6B74-4B5C-8A95-3AD7C3E895C8}"/>
              </a:ext>
            </a:extLst>
          </p:cNvPr>
          <p:cNvSpPr txBox="1"/>
          <p:nvPr/>
        </p:nvSpPr>
        <p:spPr>
          <a:xfrm>
            <a:off x="2936313" y="1878980"/>
            <a:ext cx="2685016" cy="369330"/>
          </a:xfrm>
          <a:prstGeom prst="rect">
            <a:avLst/>
          </a:prstGeom>
          <a:noFill/>
        </p:spPr>
        <p:txBody>
          <a:bodyPr wrap="square" lIns="91436" tIns="45719" rIns="91436" bIns="45719" rtlCol="0">
            <a:spAutoFit/>
          </a:bodyPr>
          <a:lstStyle/>
          <a:p>
            <a:r>
              <a:rPr lang="zh-CN" altLang="en-US" b="1" dirty="0">
                <a:solidFill>
                  <a:srgbClr val="0070C0"/>
                </a:solidFill>
                <a:ea typeface="微软雅黑" panose="020B0503020204020204" pitchFamily="34" charset="-122"/>
                <a:cs typeface="Times New Roman" panose="02020603050405020304" pitchFamily="18" charset="0"/>
              </a:rPr>
              <a:t>人才与技术保障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6" name="矩形 45">
            <a:extLst>
              <a:ext uri="{FF2B5EF4-FFF2-40B4-BE49-F238E27FC236}">
                <a16:creationId xmlns="" xmlns:a16="http://schemas.microsoft.com/office/drawing/2014/main" id="{089B868D-8435-4961-AF2A-90665DAC3005}"/>
              </a:ext>
            </a:extLst>
          </p:cNvPr>
          <p:cNvSpPr/>
          <p:nvPr/>
        </p:nvSpPr>
        <p:spPr>
          <a:xfrm>
            <a:off x="7108328" y="1694313"/>
            <a:ext cx="1660981" cy="369330"/>
          </a:xfrm>
          <a:prstGeom prst="rect">
            <a:avLst/>
          </a:prstGeom>
          <a:noFill/>
        </p:spPr>
        <p:txBody>
          <a:bodyPr wrap="square" lIns="91436" tIns="45719" rIns="91436" bIns="45719" rtlCol="0">
            <a:spAutoFit/>
          </a:bodyPr>
          <a:lstStyle/>
          <a:p>
            <a:r>
              <a:rPr lang="zh-CN" altLang="zh-SG" b="1" dirty="0">
                <a:solidFill>
                  <a:srgbClr val="0070C0"/>
                </a:solidFill>
                <a:ea typeface="微软雅黑" panose="020B0503020204020204" pitchFamily="34" charset="-122"/>
                <a:cs typeface="Times New Roman" panose="02020603050405020304" pitchFamily="18" charset="0"/>
              </a:rPr>
              <a:t>资金保障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7" name="矩形 46">
            <a:extLst>
              <a:ext uri="{FF2B5EF4-FFF2-40B4-BE49-F238E27FC236}">
                <a16:creationId xmlns="" xmlns:a16="http://schemas.microsoft.com/office/drawing/2014/main" id="{73D81D8D-AA53-40ED-86D6-F3F37BE39B8C}"/>
              </a:ext>
            </a:extLst>
          </p:cNvPr>
          <p:cNvSpPr/>
          <p:nvPr/>
        </p:nvSpPr>
        <p:spPr>
          <a:xfrm>
            <a:off x="7010643" y="4699256"/>
            <a:ext cx="1107988" cy="369330"/>
          </a:xfrm>
          <a:prstGeom prst="rect">
            <a:avLst/>
          </a:prstGeom>
        </p:spPr>
        <p:txBody>
          <a:bodyPr wrap="none" lIns="91436" tIns="45719" rIns="91436" bIns="45719">
            <a:spAutoFit/>
          </a:bodyPr>
          <a:lstStyle/>
          <a:p>
            <a:r>
              <a:rPr lang="zh-CN" altLang="zh-SG" b="1" dirty="0">
                <a:solidFill>
                  <a:srgbClr val="0070C0"/>
                </a:solidFill>
                <a:ea typeface="微软雅黑" panose="020B0503020204020204" pitchFamily="34" charset="-122"/>
                <a:cs typeface="Times New Roman" panose="02020603050405020304" pitchFamily="18" charset="0"/>
              </a:rPr>
              <a:t>制度保障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8" name="矩形 47">
            <a:extLst>
              <a:ext uri="{FF2B5EF4-FFF2-40B4-BE49-F238E27FC236}">
                <a16:creationId xmlns="" xmlns:a16="http://schemas.microsoft.com/office/drawing/2014/main" id="{67D873DF-4876-45DB-A699-18D996CEEF90}"/>
              </a:ext>
            </a:extLst>
          </p:cNvPr>
          <p:cNvSpPr/>
          <p:nvPr/>
        </p:nvSpPr>
        <p:spPr>
          <a:xfrm>
            <a:off x="7810363" y="5624166"/>
            <a:ext cx="3685616" cy="415496"/>
          </a:xfrm>
          <a:prstGeom prst="rect">
            <a:avLst/>
          </a:prstGeom>
        </p:spPr>
        <p:txBody>
          <a:bodyPr wrap="none" lIns="91436" tIns="45719" rIns="91436" bIns="45719">
            <a:spAutoFit/>
          </a:bodyPr>
          <a:lstStyle/>
          <a:p>
            <a:r>
              <a:rPr lang="zh-CN" altLang="zh-SG" sz="2100" b="1" dirty="0">
                <a:ea typeface="微软雅黑" panose="020B0503020204020204" pitchFamily="34" charset="-122"/>
                <a:cs typeface="微软雅黑" panose="020B0503020204020204" pitchFamily="34" charset="-122"/>
              </a:rPr>
              <a:t>全程跟踪服务</a:t>
            </a:r>
            <a:r>
              <a:rPr lang="zh-CN" altLang="en-US" sz="2100" b="1" dirty="0">
                <a:ea typeface="微软雅黑" panose="020B0503020204020204" pitchFamily="34" charset="-122"/>
                <a:cs typeface="微软雅黑" panose="020B0503020204020204" pitchFamily="34" charset="-122"/>
              </a:rPr>
              <a:t>的</a:t>
            </a:r>
            <a:r>
              <a:rPr lang="zh-CN" altLang="zh-SG" sz="2100" b="1" dirty="0">
                <a:ea typeface="微软雅黑" panose="020B0503020204020204" pitchFamily="34" charset="-122"/>
                <a:cs typeface="微软雅黑" panose="020B0503020204020204" pitchFamily="34" charset="-122"/>
              </a:rPr>
              <a:t>项目管理</a:t>
            </a:r>
            <a:r>
              <a:rPr lang="zh-CN" altLang="en-US" sz="2100" b="1" dirty="0">
                <a:ea typeface="微软雅黑" panose="020B0503020204020204" pitchFamily="34" charset="-122"/>
                <a:cs typeface="微软雅黑" panose="020B0503020204020204" pitchFamily="34" charset="-122"/>
              </a:rPr>
              <a:t>机制</a:t>
            </a:r>
            <a:endParaRPr lang="zh-SG" altLang="en-US" sz="2100" b="1" dirty="0"/>
          </a:p>
        </p:txBody>
      </p:sp>
      <p:sp>
        <p:nvSpPr>
          <p:cNvPr id="49" name="Rectangle 2">
            <a:extLst>
              <a:ext uri="{FF2B5EF4-FFF2-40B4-BE49-F238E27FC236}">
                <a16:creationId xmlns="" xmlns:a16="http://schemas.microsoft.com/office/drawing/2014/main" id="{0459D9E1-C4F9-4644-86D0-15B5A123C9C5}"/>
              </a:ext>
            </a:extLst>
          </p:cNvPr>
          <p:cNvSpPr>
            <a:spLocks noChangeArrowheads="1"/>
          </p:cNvSpPr>
          <p:nvPr/>
        </p:nvSpPr>
        <p:spPr bwMode="auto">
          <a:xfrm>
            <a:off x="7514600" y="1694315"/>
            <a:ext cx="184722"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6" tIns="45719" rIns="91436" bIns="45719" numCol="1" anchor="ctr" anchorCtr="0" compatLnSpc="1">
            <a:prstTxWarp prst="textNoShape">
              <a:avLst/>
            </a:prstTxWarp>
            <a:spAutoFit/>
          </a:bodyPr>
          <a:lstStyle/>
          <a:p>
            <a:endParaRPr lang="zh-SG" altLang="en-US"/>
          </a:p>
        </p:txBody>
      </p:sp>
      <p:sp>
        <p:nvSpPr>
          <p:cNvPr id="9" name="文本框 8"/>
          <p:cNvSpPr txBox="1"/>
          <p:nvPr/>
        </p:nvSpPr>
        <p:spPr>
          <a:xfrm>
            <a:off x="3212202" y="5678776"/>
            <a:ext cx="3057239" cy="523218"/>
          </a:xfrm>
          <a:prstGeom prst="rect">
            <a:avLst/>
          </a:prstGeom>
          <a:noFill/>
        </p:spPr>
        <p:txBody>
          <a:bodyPr wrap="none" lIns="91436" tIns="45719" rIns="91436" bIns="45719"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我们的优势是什么</a:t>
            </a:r>
          </a:p>
        </p:txBody>
      </p:sp>
      <p:sp>
        <p:nvSpPr>
          <p:cNvPr id="24" name="MH_Other_5"/>
          <p:cNvSpPr>
            <a:spLocks noChangeArrowheads="1"/>
          </p:cNvSpPr>
          <p:nvPr>
            <p:custDataLst>
              <p:tags r:id="rId2"/>
            </p:custDataLst>
          </p:nvPr>
        </p:nvSpPr>
        <p:spPr bwMode="auto">
          <a:xfrm>
            <a:off x="283712" y="1059215"/>
            <a:ext cx="3040514" cy="44989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（四）专业建设团队保障</a:t>
            </a:r>
          </a:p>
        </p:txBody>
      </p:sp>
      <p:grpSp>
        <p:nvGrpSpPr>
          <p:cNvPr id="18" name="组合 17"/>
          <p:cNvGrpSpPr/>
          <p:nvPr/>
        </p:nvGrpSpPr>
        <p:grpSpPr>
          <a:xfrm>
            <a:off x="2" y="404813"/>
            <a:ext cx="1768415" cy="241230"/>
            <a:chOff x="0" y="404813"/>
            <a:chExt cx="1794013" cy="241230"/>
          </a:xfrm>
        </p:grpSpPr>
        <p:cxnSp>
          <p:nvCxnSpPr>
            <p:cNvPr id="25" name="直接连接符 2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83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17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29</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455769496"/>
              </p:ext>
            </p:extLst>
          </p:nvPr>
        </p:nvGraphicFramePr>
        <p:xfrm>
          <a:off x="261817" y="1614398"/>
          <a:ext cx="8459363" cy="3317240"/>
        </p:xfrm>
        <a:graphic>
          <a:graphicData uri="http://schemas.openxmlformats.org/drawingml/2006/table">
            <a:tbl>
              <a:tblPr firstRow="1" bandRow="1">
                <a:tableStyleId>{5C22544A-7EE6-4342-B048-85BDC9FD1C3A}</a:tableStyleId>
              </a:tblPr>
              <a:tblGrid>
                <a:gridCol w="672075"/>
                <a:gridCol w="1056117"/>
                <a:gridCol w="6731171"/>
              </a:tblGrid>
              <a:tr h="347472">
                <a:tc>
                  <a:txBody>
                    <a:bodyPr/>
                    <a:lstStyle/>
                    <a:p>
                      <a:r>
                        <a:rPr lang="zh-CN" altLang="en-US" sz="1700" dirty="0" smtClean="0">
                          <a:latin typeface="微软雅黑" pitchFamily="34" charset="-122"/>
                          <a:ea typeface="微软雅黑" pitchFamily="34" charset="-122"/>
                        </a:rPr>
                        <a:t>序号</a:t>
                      </a:r>
                      <a:endParaRPr lang="zh-CN" altLang="en-US" sz="1700" dirty="0">
                        <a:latin typeface="微软雅黑" pitchFamily="34" charset="-122"/>
                        <a:ea typeface="微软雅黑" pitchFamily="34" charset="-122"/>
                      </a:endParaRPr>
                    </a:p>
                  </a:txBody>
                  <a:tcPr/>
                </a:tc>
                <a:tc>
                  <a:txBody>
                    <a:bodyPr/>
                    <a:lstStyle/>
                    <a:p>
                      <a:r>
                        <a:rPr lang="zh-CN" altLang="en-US" sz="1700" dirty="0" smtClean="0">
                          <a:latin typeface="微软雅黑" pitchFamily="34" charset="-122"/>
                          <a:ea typeface="微软雅黑" pitchFamily="34" charset="-122"/>
                        </a:rPr>
                        <a:t> 姓 名</a:t>
                      </a:r>
                      <a:endParaRPr lang="zh-CN" altLang="en-US" sz="1700" dirty="0">
                        <a:latin typeface="微软雅黑" pitchFamily="34" charset="-122"/>
                        <a:ea typeface="微软雅黑" pitchFamily="34" charset="-122"/>
                      </a:endParaRPr>
                    </a:p>
                  </a:txBody>
                  <a:tcPr/>
                </a:tc>
                <a:tc>
                  <a:txBody>
                    <a:bodyPr/>
                    <a:lstStyle/>
                    <a:p>
                      <a:pPr algn="ctr"/>
                      <a:r>
                        <a:rPr lang="zh-CN" altLang="en-US" sz="1700" dirty="0" smtClean="0">
                          <a:latin typeface="微软雅黑" pitchFamily="34" charset="-122"/>
                          <a:ea typeface="微软雅黑" pitchFamily="34" charset="-122"/>
                        </a:rPr>
                        <a:t>职务职称</a:t>
                      </a:r>
                      <a:endParaRPr lang="zh-CN" altLang="en-US" sz="1700" dirty="0">
                        <a:latin typeface="微软雅黑" pitchFamily="34" charset="-122"/>
                        <a:ea typeface="微软雅黑" pitchFamily="34" charset="-122"/>
                      </a:endParaRPr>
                    </a:p>
                  </a:txBody>
                  <a:tcPr/>
                </a:tc>
              </a:tr>
              <a:tr h="370840">
                <a:tc>
                  <a:txBody>
                    <a:bodyPr/>
                    <a:lstStyle/>
                    <a:p>
                      <a:r>
                        <a:rPr lang="en-US" altLang="zh-CN" sz="1700" dirty="0" smtClean="0">
                          <a:latin typeface="微软雅黑" pitchFamily="34" charset="-122"/>
                          <a:ea typeface="微软雅黑" pitchFamily="34" charset="-122"/>
                        </a:rPr>
                        <a:t>1</a:t>
                      </a:r>
                      <a:endParaRPr lang="zh-CN" altLang="en-US" sz="1700" dirty="0">
                        <a:latin typeface="微软雅黑" pitchFamily="34" charset="-122"/>
                        <a:ea typeface="微软雅黑" pitchFamily="34" charset="-122"/>
                      </a:endParaRPr>
                    </a:p>
                  </a:txBody>
                  <a:tcPr/>
                </a:tc>
                <a:tc>
                  <a:txBody>
                    <a:bodyPr/>
                    <a:lstStyle/>
                    <a:p>
                      <a:r>
                        <a:rPr lang="zh-CN" altLang="en-US" sz="1700" b="1" dirty="0" smtClean="0">
                          <a:latin typeface="微软雅黑" pitchFamily="34" charset="-122"/>
                          <a:ea typeface="微软雅黑" pitchFamily="34" charset="-122"/>
                        </a:rPr>
                        <a:t>俞仲文</a:t>
                      </a:r>
                      <a:endParaRPr lang="zh-CN" altLang="en-US" sz="1700" b="1" dirty="0">
                        <a:latin typeface="微软雅黑" pitchFamily="34" charset="-122"/>
                        <a:ea typeface="微软雅黑" pitchFamily="34" charset="-122"/>
                      </a:endParaRPr>
                    </a:p>
                  </a:txBody>
                  <a:tcPr/>
                </a:tc>
                <a:tc>
                  <a:txBody>
                    <a:bodyPr/>
                    <a:lstStyle/>
                    <a:p>
                      <a:r>
                        <a:rPr lang="zh-CN" altLang="en-US" sz="1700" dirty="0" smtClean="0">
                          <a:latin typeface="微软雅黑" pitchFamily="34" charset="-122"/>
                          <a:ea typeface="微软雅黑" pitchFamily="34" charset="-122"/>
                        </a:rPr>
                        <a:t>教育部职业教育学会副会长、深圳职院创校院长</a:t>
                      </a:r>
                      <a:endParaRPr lang="zh-CN" altLang="en-US" sz="1700" dirty="0">
                        <a:latin typeface="微软雅黑" pitchFamily="34" charset="-122"/>
                        <a:ea typeface="微软雅黑" pitchFamily="34" charset="-122"/>
                      </a:endParaRPr>
                    </a:p>
                  </a:txBody>
                  <a:tcPr/>
                </a:tc>
              </a:tr>
              <a:tr h="370840">
                <a:tc>
                  <a:txBody>
                    <a:bodyPr/>
                    <a:lstStyle/>
                    <a:p>
                      <a:pPr marL="0" algn="l" defTabSz="914400" rtl="0" eaLnBrk="1" latinLnBrk="0" hangingPunct="1"/>
                      <a:r>
                        <a:rPr lang="en-US" altLang="zh-CN" sz="1700" kern="1200" dirty="0" smtClean="0">
                          <a:solidFill>
                            <a:schemeClr val="dk1"/>
                          </a:solidFill>
                          <a:latin typeface="微软雅黑" pitchFamily="34" charset="-122"/>
                          <a:ea typeface="微软雅黑" pitchFamily="34" charset="-122"/>
                          <a:cs typeface="+mn-cs"/>
                        </a:rPr>
                        <a:t>2</a:t>
                      </a:r>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700" b="1" kern="1200" dirty="0" smtClean="0">
                          <a:solidFill>
                            <a:schemeClr val="dk1"/>
                          </a:solidFill>
                          <a:latin typeface="微软雅黑" pitchFamily="34" charset="-122"/>
                          <a:ea typeface="微软雅黑" pitchFamily="34" charset="-122"/>
                          <a:cs typeface="+mn-cs"/>
                        </a:rPr>
                        <a:t>王  毅</a:t>
                      </a:r>
                      <a:endParaRPr lang="zh-CN" altLang="en-US" sz="1700" b="1" kern="1200" dirty="0">
                        <a:solidFill>
                          <a:schemeClr val="dk1"/>
                        </a:solidFill>
                        <a:latin typeface="微软雅黑" pitchFamily="34" charset="-122"/>
                        <a:ea typeface="微软雅黑" pitchFamily="34" charset="-122"/>
                        <a:cs typeface="+mn-cs"/>
                      </a:endParaRPr>
                    </a:p>
                  </a:txBody>
                  <a:tcPr/>
                </a:tc>
                <a:tc>
                  <a:txBody>
                    <a:bodyPr/>
                    <a:lstStyle/>
                    <a:p>
                      <a:r>
                        <a:rPr lang="zh-CN" altLang="en-US" sz="1700" dirty="0" smtClean="0">
                          <a:latin typeface="微软雅黑" pitchFamily="34" charset="-122"/>
                          <a:ea typeface="微软雅黑" pitchFamily="34" charset="-122"/>
                        </a:rPr>
                        <a:t>教育部教学诊改委副主任委员、国家第一批高职示范校院长</a:t>
                      </a:r>
                      <a:endParaRPr lang="zh-CN" altLang="en-US" sz="1700" dirty="0">
                        <a:latin typeface="微软雅黑" pitchFamily="34" charset="-122"/>
                        <a:ea typeface="微软雅黑" pitchFamily="34" charset="-122"/>
                      </a:endParaRPr>
                    </a:p>
                  </a:txBody>
                  <a:tcPr/>
                </a:tc>
              </a:tr>
              <a:tr h="370840">
                <a:tc>
                  <a:txBody>
                    <a:bodyPr/>
                    <a:lstStyle/>
                    <a:p>
                      <a:r>
                        <a:rPr lang="en-US" altLang="zh-CN" sz="1700" dirty="0" smtClean="0">
                          <a:latin typeface="微软雅黑" pitchFamily="34" charset="-122"/>
                          <a:ea typeface="微软雅黑" pitchFamily="34" charset="-122"/>
                        </a:rPr>
                        <a:t>3</a:t>
                      </a:r>
                      <a:endParaRPr lang="zh-CN" altLang="en-US" sz="1700" dirty="0">
                        <a:latin typeface="微软雅黑" pitchFamily="34" charset="-122"/>
                        <a:ea typeface="微软雅黑" pitchFamily="34" charset="-122"/>
                      </a:endParaRPr>
                    </a:p>
                  </a:txBody>
                  <a:tcPr/>
                </a:tc>
                <a:tc>
                  <a:txBody>
                    <a:bodyPr/>
                    <a:lstStyle/>
                    <a:p>
                      <a:r>
                        <a:rPr lang="zh-CN" altLang="en-US" sz="1700" b="1" dirty="0" smtClean="0">
                          <a:latin typeface="微软雅黑" pitchFamily="34" charset="-122"/>
                          <a:ea typeface="微软雅黑" pitchFamily="34" charset="-122"/>
                        </a:rPr>
                        <a:t>张  玲</a:t>
                      </a:r>
                      <a:endParaRPr lang="zh-CN" altLang="en-US" sz="1700" b="1"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dirty="0" smtClean="0">
                          <a:latin typeface="微软雅黑" pitchFamily="34" charset="-122"/>
                          <a:ea typeface="微软雅黑" pitchFamily="34" charset="-122"/>
                        </a:rPr>
                        <a:t>教育部专家库专家、原武汉职业技术学院党委书记</a:t>
                      </a:r>
                      <a:endParaRPr lang="zh-CN" altLang="en-US" sz="1700" dirty="0">
                        <a:latin typeface="微软雅黑" pitchFamily="34" charset="-122"/>
                        <a:ea typeface="微软雅黑" pitchFamily="34" charset="-122"/>
                      </a:endParaRPr>
                    </a:p>
                  </a:txBody>
                  <a:tcPr/>
                </a:tc>
              </a:tr>
              <a:tr h="370840">
                <a:tc>
                  <a:txBody>
                    <a:bodyPr/>
                    <a:lstStyle/>
                    <a:p>
                      <a:r>
                        <a:rPr lang="en-US" altLang="zh-CN" sz="1700" dirty="0" smtClean="0">
                          <a:latin typeface="微软雅黑" pitchFamily="34" charset="-122"/>
                          <a:ea typeface="微软雅黑" pitchFamily="34" charset="-122"/>
                        </a:rPr>
                        <a:t>4</a:t>
                      </a:r>
                      <a:endParaRPr lang="zh-CN" altLang="en-US" sz="17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700" b="1" kern="1200" dirty="0" smtClean="0">
                          <a:solidFill>
                            <a:schemeClr val="dk1"/>
                          </a:solidFill>
                          <a:latin typeface="微软雅黑" pitchFamily="34" charset="-122"/>
                          <a:ea typeface="微软雅黑" pitchFamily="34" charset="-122"/>
                          <a:cs typeface="+mn-cs"/>
                        </a:rPr>
                        <a:t>金志涛</a:t>
                      </a:r>
                      <a:endParaRPr lang="zh-CN" altLang="en-US" sz="17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教育部专家库专家、原山东威海职业技术学院院长</a:t>
                      </a:r>
                      <a:endParaRPr lang="zh-CN" altLang="en-US" sz="1700" dirty="0">
                        <a:latin typeface="微软雅黑" pitchFamily="34" charset="-122"/>
                        <a:ea typeface="微软雅黑" pitchFamily="34" charset="-122"/>
                      </a:endParaRPr>
                    </a:p>
                  </a:txBody>
                  <a:tcPr/>
                </a:tc>
              </a:tr>
              <a:tr h="370840">
                <a:tc>
                  <a:txBody>
                    <a:bodyPr/>
                    <a:lstStyle/>
                    <a:p>
                      <a:r>
                        <a:rPr lang="en-US" altLang="zh-CN" sz="1700" kern="1200" dirty="0" smtClean="0">
                          <a:solidFill>
                            <a:schemeClr val="dk1"/>
                          </a:solidFill>
                          <a:latin typeface="微软雅黑" pitchFamily="34" charset="-122"/>
                          <a:ea typeface="微软雅黑" pitchFamily="34" charset="-122"/>
                          <a:cs typeface="+mn-cs"/>
                        </a:rPr>
                        <a:t>5</a:t>
                      </a:r>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b="1" kern="1200" dirty="0" smtClean="0">
                          <a:solidFill>
                            <a:schemeClr val="dk1"/>
                          </a:solidFill>
                          <a:latin typeface="微软雅黑" pitchFamily="34" charset="-122"/>
                          <a:ea typeface="微软雅黑" pitchFamily="34" charset="-122"/>
                          <a:cs typeface="+mn-cs"/>
                        </a:rPr>
                        <a:t>周   忠</a:t>
                      </a:r>
                    </a:p>
                  </a:txBody>
                  <a:tcPr/>
                </a:tc>
                <a:tc>
                  <a:txBody>
                    <a:bodyPr/>
                    <a:lstStyle/>
                    <a:p>
                      <a:r>
                        <a:rPr lang="zh-CN" altLang="en-US" sz="1700" kern="1200" dirty="0" smtClean="0">
                          <a:solidFill>
                            <a:schemeClr val="dk1"/>
                          </a:solidFill>
                          <a:latin typeface="微软雅黑" pitchFamily="34" charset="-122"/>
                          <a:ea typeface="微软雅黑" pitchFamily="34" charset="-122"/>
                          <a:cs typeface="+mn-cs"/>
                        </a:rPr>
                        <a:t>教育部专家库专家、原湖南信息科技职业学院院长</a:t>
                      </a:r>
                      <a:endParaRPr lang="zh-CN" altLang="en-US" sz="17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700" kern="1200" dirty="0" smtClean="0">
                          <a:solidFill>
                            <a:schemeClr val="dk1"/>
                          </a:solidFill>
                          <a:latin typeface="微软雅黑" pitchFamily="34" charset="-122"/>
                          <a:ea typeface="微软雅黑" pitchFamily="34" charset="-122"/>
                          <a:cs typeface="+mn-cs"/>
                        </a:rPr>
                        <a:t>6</a:t>
                      </a:r>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b="1" kern="1200" dirty="0" smtClean="0">
                          <a:solidFill>
                            <a:schemeClr val="dk1"/>
                          </a:solidFill>
                          <a:latin typeface="微软雅黑" pitchFamily="34" charset="-122"/>
                          <a:ea typeface="微软雅黑" pitchFamily="34" charset="-122"/>
                          <a:cs typeface="+mn-cs"/>
                        </a:rPr>
                        <a:t>李建月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湖南省高教学会教育技术分会原副理事长、南华大学教授</a:t>
                      </a:r>
                      <a:endParaRPr lang="zh-CN" altLang="en-US" sz="1700" dirty="0">
                        <a:latin typeface="微软雅黑" pitchFamily="34" charset="-122"/>
                        <a:ea typeface="微软雅黑" pitchFamily="34" charset="-122"/>
                      </a:endParaRPr>
                    </a:p>
                  </a:txBody>
                  <a:tcPr/>
                </a:tc>
              </a:tr>
              <a:tr h="370840">
                <a:tc>
                  <a:txBody>
                    <a:bodyPr/>
                    <a:lstStyle/>
                    <a:p>
                      <a:r>
                        <a:rPr lang="en-US" altLang="zh-CN" sz="1700" kern="1200" dirty="0" smtClean="0">
                          <a:solidFill>
                            <a:schemeClr val="dk1"/>
                          </a:solidFill>
                          <a:latin typeface="微软雅黑" pitchFamily="34" charset="-122"/>
                          <a:ea typeface="微软雅黑" pitchFamily="34" charset="-122"/>
                          <a:cs typeface="+mn-cs"/>
                        </a:rPr>
                        <a:t>7</a:t>
                      </a:r>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r>
                        <a:rPr lang="zh-CN" altLang="en-US" sz="1700" b="1" kern="1200" dirty="0" smtClean="0">
                          <a:solidFill>
                            <a:schemeClr val="dk1"/>
                          </a:solidFill>
                          <a:latin typeface="微软雅黑" pitchFamily="34" charset="-122"/>
                          <a:ea typeface="微软雅黑" pitchFamily="34" charset="-122"/>
                          <a:cs typeface="+mn-cs"/>
                        </a:rPr>
                        <a:t>房巧红</a:t>
                      </a:r>
                      <a:endParaRPr lang="zh-CN" altLang="en-US" sz="17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广东省教指委物流分会副会长、深圳市南山科创局评审专家</a:t>
                      </a:r>
                      <a:endParaRPr lang="zh-CN" altLang="en-US" sz="1700" kern="1200" dirty="0">
                        <a:solidFill>
                          <a:schemeClr val="dk1"/>
                        </a:solidFill>
                        <a:latin typeface="微软雅黑" pitchFamily="34" charset="-122"/>
                        <a:ea typeface="微软雅黑" pitchFamily="34" charset="-122"/>
                        <a:cs typeface="+mn-cs"/>
                      </a:endParaRPr>
                    </a:p>
                  </a:txBody>
                  <a:tcPr/>
                </a:tc>
              </a:tr>
              <a:tr h="370840">
                <a:tc>
                  <a:txBody>
                    <a:bodyPr/>
                    <a:lstStyle/>
                    <a:p>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a:t>
                      </a:r>
                      <a:r>
                        <a:rPr lang="en-US" altLang="zh-CN" sz="1700" kern="1200" dirty="0" smtClean="0">
                          <a:solidFill>
                            <a:schemeClr val="dk1"/>
                          </a:solidFill>
                          <a:latin typeface="微软雅黑" pitchFamily="34" charset="-122"/>
                          <a:ea typeface="微软雅黑" pitchFamily="34" charset="-122"/>
                          <a:cs typeface="+mn-cs"/>
                        </a:rPr>
                        <a:t>.</a:t>
                      </a:r>
                      <a:r>
                        <a:rPr lang="zh-CN" altLang="en-US" sz="1700" kern="1200" dirty="0" smtClean="0">
                          <a:solidFill>
                            <a:schemeClr val="dk1"/>
                          </a:solidFill>
                          <a:latin typeface="微软雅黑" pitchFamily="34" charset="-122"/>
                          <a:ea typeface="微软雅黑" pitchFamily="34" charset="-122"/>
                          <a:cs typeface="+mn-cs"/>
                        </a:rPr>
                        <a:t> .</a:t>
                      </a:r>
                      <a:r>
                        <a:rPr lang="en-US" altLang="zh-CN" sz="1700" kern="1200" dirty="0" smtClean="0">
                          <a:solidFill>
                            <a:schemeClr val="dk1"/>
                          </a:solidFill>
                          <a:latin typeface="微软雅黑" pitchFamily="34" charset="-122"/>
                          <a:ea typeface="微软雅黑" pitchFamily="34" charset="-122"/>
                          <a:cs typeface="+mn-cs"/>
                        </a:rPr>
                        <a:t>.</a:t>
                      </a:r>
                      <a:r>
                        <a:rPr lang="zh-CN" altLang="en-US" sz="1700" kern="1200" dirty="0" smtClean="0">
                          <a:solidFill>
                            <a:schemeClr val="dk1"/>
                          </a:solidFill>
                          <a:latin typeface="微软雅黑" pitchFamily="34" charset="-122"/>
                          <a:ea typeface="微软雅黑" pitchFamily="34" charset="-122"/>
                          <a:cs typeface="+mn-cs"/>
                        </a:rPr>
                        <a:t> .</a:t>
                      </a:r>
                      <a:r>
                        <a:rPr lang="en-US" altLang="zh-CN" sz="1700" kern="1200" dirty="0" smtClean="0">
                          <a:solidFill>
                            <a:schemeClr val="dk1"/>
                          </a:solidFill>
                          <a:latin typeface="微软雅黑" pitchFamily="34" charset="-122"/>
                          <a:ea typeface="微软雅黑" pitchFamily="34" charset="-122"/>
                          <a:cs typeface="+mn-cs"/>
                        </a:rPr>
                        <a:t>.</a:t>
                      </a:r>
                      <a:r>
                        <a:rPr lang="zh-CN" altLang="en-US" sz="1700" kern="1200" dirty="0" smtClean="0">
                          <a:solidFill>
                            <a:schemeClr val="dk1"/>
                          </a:solidFill>
                          <a:latin typeface="微软雅黑" pitchFamily="34" charset="-122"/>
                          <a:ea typeface="微软雅黑" pitchFamily="34" charset="-122"/>
                          <a:cs typeface="+mn-cs"/>
                        </a:rPr>
                        <a:t> .</a:t>
                      </a:r>
                      <a:r>
                        <a:rPr lang="en-US" altLang="zh-CN" sz="1700" kern="1200" dirty="0" smtClean="0">
                          <a:solidFill>
                            <a:schemeClr val="dk1"/>
                          </a:solidFill>
                          <a:latin typeface="微软雅黑" pitchFamily="34" charset="-122"/>
                          <a:ea typeface="微软雅黑" pitchFamily="34" charset="-122"/>
                          <a:cs typeface="+mn-cs"/>
                        </a:rPr>
                        <a:t>.</a:t>
                      </a:r>
                      <a:endParaRPr lang="zh-CN" altLang="en-US" sz="1700" kern="1200" dirty="0">
                        <a:solidFill>
                          <a:schemeClr val="dk1"/>
                        </a:solidFill>
                        <a:latin typeface="微软雅黑" pitchFamily="34" charset="-122"/>
                        <a:ea typeface="微软雅黑" pitchFamily="34" charset="-122"/>
                        <a:cs typeface="+mn-cs"/>
                      </a:endParaRPr>
                    </a:p>
                  </a:txBody>
                  <a:tcPr/>
                </a:tc>
              </a:tr>
            </a:tbl>
          </a:graphicData>
        </a:graphic>
      </p:graphicFrame>
      <p:sp>
        <p:nvSpPr>
          <p:cNvPr id="3" name="矩形 2"/>
          <p:cNvSpPr/>
          <p:nvPr/>
        </p:nvSpPr>
        <p:spPr>
          <a:xfrm>
            <a:off x="8840337" y="1966674"/>
            <a:ext cx="3048000" cy="2572497"/>
          </a:xfrm>
          <a:prstGeom prst="rect">
            <a:avLst/>
          </a:prstGeom>
          <a:ln cmpd="sng">
            <a:solidFill>
              <a:schemeClr val="accent2"/>
            </a:solidFill>
          </a:ln>
        </p:spPr>
        <p:txBody>
          <a:bodyPr lIns="91436" tIns="45719" rIns="91436" bIns="45719">
            <a:spAutoFit/>
          </a:bodyPr>
          <a:lstStyle/>
          <a:p>
            <a:pPr algn="just" defTabSz="1172306">
              <a:lnSpc>
                <a:spcPct val="150000"/>
              </a:lnSpc>
              <a:defRPr/>
            </a:pPr>
            <a:r>
              <a:rPr lang="en-US" altLang="zh-CN" sz="2100" b="1" dirty="0">
                <a:solidFill>
                  <a:srgbClr val="FF0000"/>
                </a:solidFill>
                <a:latin typeface="微软雅黑" pitchFamily="34" charset="-122"/>
                <a:ea typeface="微软雅黑" pitchFamily="34" charset="-122"/>
              </a:rPr>
              <a:t>     </a:t>
            </a:r>
            <a:r>
              <a:rPr lang="en-US" altLang="zh-CN" b="1" dirty="0">
                <a:solidFill>
                  <a:srgbClr val="C00000"/>
                </a:solidFill>
                <a:latin typeface="微软雅黑" pitchFamily="34" charset="-122"/>
                <a:ea typeface="微软雅黑" pitchFamily="34" charset="-122"/>
              </a:rPr>
              <a:t>12</a:t>
            </a:r>
            <a:r>
              <a:rPr lang="zh-CN" altLang="zh-CN" b="1" dirty="0">
                <a:solidFill>
                  <a:srgbClr val="C00000"/>
                </a:solidFill>
                <a:latin typeface="微软雅黑" pitchFamily="34" charset="-122"/>
                <a:ea typeface="微软雅黑" pitchFamily="34" charset="-122"/>
              </a:rPr>
              <a:t>个事业部</a:t>
            </a:r>
            <a:r>
              <a:rPr lang="zh-CN" altLang="en-US" b="1" dirty="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70</a:t>
            </a:r>
            <a:r>
              <a:rPr lang="zh-CN" altLang="zh-CN" b="1" dirty="0">
                <a:solidFill>
                  <a:srgbClr val="C00000"/>
                </a:solidFill>
                <a:latin typeface="微软雅黑" pitchFamily="34" charset="-122"/>
                <a:ea typeface="微软雅黑" pitchFamily="34" charset="-122"/>
              </a:rPr>
              <a:t>余个学科专业的丰富产品线</a:t>
            </a:r>
            <a:r>
              <a:rPr lang="zh-CN" altLang="en-US" b="1" dirty="0">
                <a:solidFill>
                  <a:srgbClr val="C00000"/>
                </a:solidFill>
                <a:latin typeface="微软雅黑" pitchFamily="34" charset="-122"/>
                <a:ea typeface="微软雅黑" pitchFamily="34" charset="-122"/>
              </a:rPr>
              <a:t>：</a:t>
            </a:r>
            <a:r>
              <a:rPr lang="zh-CN" altLang="en-US" kern="100" dirty="0">
                <a:solidFill>
                  <a:sysClr val="windowText" lastClr="000000"/>
                </a:solidFill>
                <a:latin typeface="微软雅黑" panose="020B0503020204020204" pitchFamily="34" charset="-122"/>
                <a:ea typeface="微软雅黑" panose="020B0503020204020204" pitchFamily="34" charset="-122"/>
                <a:cs typeface="Times New Roman"/>
              </a:rPr>
              <a:t>财税审事业部群、计算机教育事业部群、机电与自动化事业部群、校园文化事业部。</a:t>
            </a:r>
            <a:endParaRPr lang="en-US" altLang="zh-CN" kern="100" dirty="0">
              <a:solidFill>
                <a:sysClr val="windowText" lastClr="000000"/>
              </a:solidFill>
              <a:latin typeface="微软雅黑" panose="020B0503020204020204" pitchFamily="34" charset="-122"/>
              <a:ea typeface="微软雅黑" panose="020B0503020204020204" pitchFamily="34" charset="-122"/>
              <a:cs typeface="Times New Roman"/>
            </a:endParaRPr>
          </a:p>
          <a:p>
            <a:pPr algn="ctr" defTabSz="1172306">
              <a:lnSpc>
                <a:spcPts val="2564"/>
              </a:lnSpc>
              <a:defRPr/>
            </a:pPr>
            <a:r>
              <a:rPr lang="en-US" altLang="zh-CN" kern="0" dirty="0">
                <a:solidFill>
                  <a:sysClr val="windowText" lastClr="000000">
                    <a:lumMod val="65000"/>
                    <a:lumOff val="35000"/>
                  </a:sysClr>
                </a:solidFill>
                <a:latin typeface="Berlin Sans FB Demi" panose="020E0802020502020306" pitchFamily="34" charset="0"/>
                <a:ea typeface="微软雅黑" panose="020B0503020204020204" pitchFamily="34" charset="-122"/>
              </a:rPr>
              <a:t>……</a:t>
            </a:r>
            <a:endParaRPr lang="zh-CN" altLang="zh-CN" b="1" dirty="0">
              <a:solidFill>
                <a:srgbClr val="FF0000"/>
              </a:solidFill>
              <a:latin typeface="微软雅黑" pitchFamily="34" charset="-122"/>
              <a:ea typeface="微软雅黑" pitchFamily="34" charset="-122"/>
            </a:endParaRPr>
          </a:p>
        </p:txBody>
      </p:sp>
      <p:sp>
        <p:nvSpPr>
          <p:cNvPr id="11" name="MH_Other_5"/>
          <p:cNvSpPr>
            <a:spLocks noChangeArrowheads="1"/>
          </p:cNvSpPr>
          <p:nvPr>
            <p:custDataLst>
              <p:tags r:id="rId1"/>
            </p:custDataLst>
          </p:nvPr>
        </p:nvSpPr>
        <p:spPr bwMode="auto">
          <a:xfrm>
            <a:off x="239349" y="979887"/>
            <a:ext cx="2618151" cy="44989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（五）一流职教专家</a:t>
            </a:r>
          </a:p>
        </p:txBody>
      </p:sp>
    </p:spTree>
    <p:extLst>
      <p:ext uri="{BB962C8B-B14F-4D97-AF65-F5344CB8AC3E}">
        <p14:creationId xmlns:p14="http://schemas.microsoft.com/office/powerpoint/2010/main" val="395763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6502426" y="3946531"/>
            <a:ext cx="4288675" cy="923330"/>
          </a:xfrm>
          <a:prstGeom prst="rect">
            <a:avLst/>
          </a:prstGeom>
          <a:noFill/>
        </p:spPr>
        <p:txBody>
          <a:bodyPr wrap="none" rtlCol="0">
            <a:spAutoFit/>
          </a:bodyPr>
          <a:lstStyle/>
          <a:p>
            <a:r>
              <a:rPr kumimoji="1" lang="en-US" altLang="zh-CN" sz="54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5400" dirty="0">
              <a:solidFill>
                <a:schemeClr val="bg1">
                  <a:lumMod val="65000"/>
                </a:schemeClr>
              </a:solidFill>
              <a:latin typeface="Arial" panose="020B0604020202020204" pitchFamily="34" charset="0"/>
              <a:cs typeface="Arial" panose="020B0604020202020204" pitchFamily="34" charset="0"/>
            </a:endParaRPr>
          </a:p>
        </p:txBody>
      </p:sp>
      <p:sp>
        <p:nvSpPr>
          <p:cNvPr id="24" name="文本框 23"/>
          <p:cNvSpPr txBox="1"/>
          <p:nvPr/>
        </p:nvSpPr>
        <p:spPr>
          <a:xfrm>
            <a:off x="6502426" y="3174210"/>
            <a:ext cx="4054798" cy="923330"/>
          </a:xfrm>
          <a:prstGeom prst="rect">
            <a:avLst/>
          </a:prstGeom>
          <a:noFill/>
        </p:spPr>
        <p:txBody>
          <a:bodyPr wrap="square" rtlCol="0">
            <a:spAutoFit/>
          </a:bodyPr>
          <a:lstStyle/>
          <a:p>
            <a:pPr algn="ctr"/>
            <a:r>
              <a:rPr lang="zh-CN" altLang="en-US" sz="5400" b="1" spc="200" smtClean="0">
                <a:solidFill>
                  <a:srgbClr val="0070C0"/>
                </a:solidFill>
                <a:latin typeface="微软雅黑" pitchFamily="34" charset="-122"/>
                <a:ea typeface="微软雅黑" panose="020B0503020204020204" pitchFamily="34" charset="-122"/>
              </a:rPr>
              <a:t>敬请指导</a:t>
            </a:r>
            <a:endParaRPr lang="zh-CN" altLang="en-US" sz="5400" b="1" spc="200" dirty="0">
              <a:solidFill>
                <a:srgbClr val="0070C0"/>
              </a:solidFill>
              <a:latin typeface="微软雅黑" pitchFamily="34" charset="-122"/>
              <a:ea typeface="微软雅黑" panose="020B0503020204020204" pitchFamily="34" charset="-122"/>
            </a:endParaRPr>
          </a:p>
        </p:txBody>
      </p:sp>
      <p:sp>
        <p:nvSpPr>
          <p:cNvPr id="27" name="矩形 26"/>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1506651" y="2901919"/>
            <a:ext cx="4336009" cy="1839702"/>
            <a:chOff x="1490663" y="2131468"/>
            <a:chExt cx="4336009" cy="1839702"/>
          </a:xfrm>
        </p:grpSpPr>
        <p:pic>
          <p:nvPicPr>
            <p:cNvPr id="33" name="图片 32"/>
            <p:cNvPicPr>
              <a:picLocks noChangeAspect="1"/>
            </p:cNvPicPr>
            <p:nvPr/>
          </p:nvPicPr>
          <p:blipFill>
            <a:blip r:embed="rId2"/>
            <a:stretch>
              <a:fillRect/>
            </a:stretch>
          </p:blipFill>
          <p:spPr>
            <a:xfrm>
              <a:off x="1524005" y="2131468"/>
              <a:ext cx="3519484" cy="416592"/>
            </a:xfrm>
            <a:prstGeom prst="rect">
              <a:avLst/>
            </a:prstGeom>
          </p:spPr>
        </p:pic>
        <p:sp>
          <p:nvSpPr>
            <p:cNvPr id="34" name="标题 3"/>
            <p:cNvSpPr txBox="1">
              <a:spLocks/>
            </p:cNvSpPr>
            <p:nvPr/>
          </p:nvSpPr>
          <p:spPr>
            <a:xfrm>
              <a:off x="2459494" y="2647161"/>
              <a:ext cx="25839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913765">
                <a:lnSpc>
                  <a:spcPct val="100000"/>
                </a:lnSpc>
              </a:pPr>
              <a:r>
                <a:rPr lang="zh-CN" altLang="en-US" sz="1200" b="0" dirty="0" smtClean="0">
                  <a:solidFill>
                    <a:srgbClr val="3E3A39"/>
                  </a:solidFill>
                  <a:latin typeface="微软雅黑" pitchFamily="34" charset="-122"/>
                  <a:cs typeface="+mn-cs"/>
                </a:rPr>
                <a:t>深圳国泰安教育技术股份有限公司</a:t>
              </a:r>
              <a:endParaRPr lang="zh-CN" altLang="en-US" sz="1200" b="0" dirty="0">
                <a:solidFill>
                  <a:srgbClr val="3E3A39"/>
                </a:solidFill>
                <a:latin typeface="微软雅黑" pitchFamily="34" charset="-122"/>
                <a:cs typeface="+mn-cs"/>
              </a:endParaRPr>
            </a:p>
          </p:txBody>
        </p:sp>
        <p:sp>
          <p:nvSpPr>
            <p:cNvPr id="36" name="标题 3"/>
            <p:cNvSpPr txBox="1">
              <a:spLocks/>
            </p:cNvSpPr>
            <p:nvPr/>
          </p:nvSpPr>
          <p:spPr>
            <a:xfrm>
              <a:off x="2459494" y="2878563"/>
              <a:ext cx="3367178"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lnSpc>
                  <a:spcPts val="1300"/>
                </a:lnSpc>
              </a:pPr>
              <a:r>
                <a:rPr lang="zh-CN" altLang="en-US" sz="1000" b="0" dirty="0" smtClean="0">
                  <a:solidFill>
                    <a:srgbClr val="C30D23"/>
                  </a:solidFill>
                  <a:latin typeface="微软雅黑" pitchFamily="34" charset="-122"/>
                  <a:cs typeface="+mn-cs"/>
                </a:rPr>
                <a:t>联系人：</a:t>
              </a:r>
              <a:r>
                <a:rPr lang="zh-CN" altLang="en-US" sz="1000" dirty="0" smtClean="0">
                  <a:solidFill>
                    <a:srgbClr val="3E3A39"/>
                  </a:solidFill>
                  <a:latin typeface="微软雅黑" pitchFamily="34" charset="-122"/>
                </a:rPr>
                <a:t>周 忠、毕晓峰、薛刚</a:t>
              </a:r>
              <a:r>
                <a:rPr lang="en-US" altLang="zh-CN" sz="1000" b="0" dirty="0" smtClean="0">
                  <a:solidFill>
                    <a:srgbClr val="3E3A39"/>
                  </a:solidFill>
                  <a:latin typeface="微软雅黑" pitchFamily="34" charset="-122"/>
                  <a:cs typeface="+mn-cs"/>
                </a:rPr>
                <a:t>  </a:t>
              </a:r>
              <a:endParaRPr lang="en-US" altLang="zh-CN" sz="1000" b="0" dirty="0">
                <a:solidFill>
                  <a:srgbClr val="3E3A39"/>
                </a:solidFill>
                <a:latin typeface="微软雅黑" pitchFamily="34" charset="-122"/>
                <a:cs typeface="+mn-cs"/>
              </a:endParaRPr>
            </a:p>
            <a:p>
              <a:pPr defTabSz="913765">
                <a:lnSpc>
                  <a:spcPts val="1300"/>
                </a:lnSpc>
              </a:pPr>
              <a:r>
                <a:rPr lang="zh-CN" altLang="en-US" sz="1000" b="0" dirty="0" smtClean="0">
                  <a:solidFill>
                    <a:srgbClr val="C30D23"/>
                  </a:solidFill>
                  <a:latin typeface="微软雅黑" pitchFamily="34" charset="-122"/>
                  <a:cs typeface="+mn-cs"/>
                </a:rPr>
                <a:t>邮箱</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 zhong.zhou@gtafe.com</a:t>
              </a:r>
            </a:p>
            <a:p>
              <a:pPr defTabSz="913765">
                <a:lnSpc>
                  <a:spcPts val="1300"/>
                </a:lnSpc>
              </a:pPr>
              <a:r>
                <a:rPr lang="en-US" altLang="zh-CN" sz="1000" dirty="0">
                  <a:solidFill>
                    <a:srgbClr val="3E3A39"/>
                  </a:solidFill>
                  <a:latin typeface="微软雅黑" pitchFamily="34" charset="-122"/>
                </a:rPr>
                <a:t>           xiaofeng.bi@gtafe.com</a:t>
              </a:r>
            </a:p>
            <a:p>
              <a:pPr defTabSz="913765">
                <a:lnSpc>
                  <a:spcPts val="1300"/>
                </a:lnSpc>
              </a:pPr>
              <a:r>
                <a:rPr lang="en-US" altLang="zh-CN" sz="1000" dirty="0">
                  <a:solidFill>
                    <a:srgbClr val="3E3A39"/>
                  </a:solidFill>
                  <a:latin typeface="微软雅黑" pitchFamily="34" charset="-122"/>
                </a:rPr>
                <a:t> </a:t>
              </a:r>
              <a:r>
                <a:rPr lang="en-US" altLang="zh-CN" sz="1000" dirty="0" smtClean="0">
                  <a:solidFill>
                    <a:srgbClr val="3E3A39"/>
                  </a:solidFill>
                  <a:latin typeface="微软雅黑" pitchFamily="34" charset="-122"/>
                </a:rPr>
                <a:t>          gang.xue@gtafe.com</a:t>
              </a:r>
              <a:endParaRPr lang="en-US" altLang="zh-CN" sz="1000" b="0" dirty="0" smtClean="0">
                <a:solidFill>
                  <a:srgbClr val="3E3A39"/>
                </a:solidFill>
                <a:latin typeface="微软雅黑" pitchFamily="34" charset="-122"/>
                <a:cs typeface="+mn-cs"/>
              </a:endParaRPr>
            </a:p>
            <a:p>
              <a:pPr defTabSz="913765">
                <a:lnSpc>
                  <a:spcPts val="1300"/>
                </a:lnSpc>
              </a:pPr>
              <a:r>
                <a:rPr lang="zh-CN" altLang="en-US" sz="1000" b="0" dirty="0" smtClean="0">
                  <a:solidFill>
                    <a:srgbClr val="C30D23"/>
                  </a:solidFill>
                  <a:latin typeface="微软雅黑" pitchFamily="34" charset="-122"/>
                  <a:cs typeface="+mn-cs"/>
                </a:rPr>
                <a:t>手机：</a:t>
              </a:r>
              <a:r>
                <a:rPr lang="en-US" altLang="zh-CN" sz="1000" b="0" dirty="0" smtClean="0">
                  <a:solidFill>
                    <a:srgbClr val="3E3A39"/>
                  </a:solidFill>
                  <a:latin typeface="微软雅黑" pitchFamily="34" charset="-122"/>
                  <a:cs typeface="+mn-cs"/>
                </a:rPr>
                <a:t> 13802575095</a:t>
              </a:r>
              <a:r>
                <a:rPr lang="zh-CN" altLang="en-US" sz="1000" dirty="0" smtClean="0">
                  <a:solidFill>
                    <a:srgbClr val="3E3A39"/>
                  </a:solidFill>
                  <a:latin typeface="微软雅黑" pitchFamily="34" charset="-122"/>
                </a:rPr>
                <a:t>、</a:t>
              </a:r>
              <a:r>
                <a:rPr lang="en-US" altLang="zh-CN" sz="1000" dirty="0" smtClean="0">
                  <a:solidFill>
                    <a:srgbClr val="3E3A39"/>
                  </a:solidFill>
                  <a:latin typeface="微软雅黑" pitchFamily="34" charset="-122"/>
                </a:rPr>
                <a:t>18098999647</a:t>
              </a:r>
              <a:r>
                <a:rPr lang="zh-CN" altLang="en-US" sz="1000" dirty="0" smtClean="0">
                  <a:solidFill>
                    <a:srgbClr val="3E3A39"/>
                  </a:solidFill>
                  <a:latin typeface="微软雅黑" pitchFamily="34" charset="-122"/>
                </a:rPr>
                <a:t>、</a:t>
              </a:r>
              <a:r>
                <a:rPr lang="en-US" altLang="zh-CN" sz="1000" dirty="0" smtClean="0">
                  <a:solidFill>
                    <a:srgbClr val="3E3A39"/>
                  </a:solidFill>
                  <a:latin typeface="微软雅黑" pitchFamily="34" charset="-122"/>
                </a:rPr>
                <a:t>13802587813</a:t>
              </a:r>
              <a:endParaRPr lang="en-US" altLang="zh-CN" sz="1000" b="0" dirty="0" smtClean="0">
                <a:solidFill>
                  <a:srgbClr val="3E3A39"/>
                </a:solidFill>
                <a:latin typeface="微软雅黑" pitchFamily="34" charset="-122"/>
                <a:cs typeface="+mn-cs"/>
              </a:endParaRPr>
            </a:p>
            <a:p>
              <a:pPr defTabSz="913765">
                <a:lnSpc>
                  <a:spcPts val="1300"/>
                </a:lnSpc>
              </a:pPr>
              <a:r>
                <a:rPr lang="zh-CN" altLang="en-US" sz="1000" b="0" dirty="0" smtClean="0">
                  <a:solidFill>
                    <a:srgbClr val="C30D23"/>
                  </a:solidFill>
                  <a:latin typeface="微软雅黑" pitchFamily="34" charset="-122"/>
                  <a:cs typeface="+mn-cs"/>
                </a:rPr>
                <a:t>地址：</a:t>
              </a:r>
              <a:r>
                <a:rPr lang="en-US" altLang="zh-CN" sz="1000" b="0" dirty="0" smtClean="0">
                  <a:solidFill>
                    <a:srgbClr val="C30D23"/>
                  </a:solidFill>
                  <a:latin typeface="微软雅黑" pitchFamily="34" charset="-122"/>
                  <a:cs typeface="+mn-cs"/>
                </a:rPr>
                <a:t> </a:t>
              </a:r>
              <a:r>
                <a:rPr lang="zh-CN" altLang="en-US" sz="1000" b="0" dirty="0" smtClean="0">
                  <a:solidFill>
                    <a:srgbClr val="3E3A39"/>
                  </a:solidFill>
                  <a:latin typeface="微软雅黑" pitchFamily="34" charset="-122"/>
                  <a:cs typeface="+mn-cs"/>
                </a:rPr>
                <a:t>深圳市南山区学苑大道</a:t>
              </a:r>
              <a:r>
                <a:rPr lang="en-US" altLang="zh-CN" sz="1000" b="0" dirty="0" smtClean="0">
                  <a:solidFill>
                    <a:srgbClr val="3E3A39"/>
                  </a:solidFill>
                  <a:latin typeface="微软雅黑" pitchFamily="34" charset="-122"/>
                  <a:cs typeface="+mn-cs"/>
                </a:rPr>
                <a:t>1001</a:t>
              </a:r>
              <a:r>
                <a:rPr lang="zh-CN" altLang="en-US" sz="1000" b="0" dirty="0" smtClean="0">
                  <a:solidFill>
                    <a:srgbClr val="3E3A39"/>
                  </a:solidFill>
                  <a:latin typeface="微软雅黑" pitchFamily="34" charset="-122"/>
                  <a:cs typeface="+mn-cs"/>
                </a:rPr>
                <a:t>号南山智园</a:t>
              </a:r>
              <a:r>
                <a:rPr lang="en-US" altLang="zh-CN" sz="1000" b="0" dirty="0" smtClean="0">
                  <a:solidFill>
                    <a:srgbClr val="3E3A39"/>
                  </a:solidFill>
                  <a:latin typeface="微软雅黑" pitchFamily="34" charset="-122"/>
                  <a:cs typeface="+mn-cs"/>
                </a:rPr>
                <a:t>A4</a:t>
              </a:r>
              <a:r>
                <a:rPr lang="zh-CN" altLang="en-US" sz="1000" b="0" dirty="0" smtClean="0">
                  <a:solidFill>
                    <a:srgbClr val="3E3A39"/>
                  </a:solidFill>
                  <a:latin typeface="微软雅黑" pitchFamily="34" charset="-122"/>
                  <a:cs typeface="+mn-cs"/>
                </a:rPr>
                <a:t>栋</a:t>
              </a:r>
              <a:endParaRPr lang="zh-CN" altLang="en-US" sz="1000" b="0" dirty="0">
                <a:solidFill>
                  <a:srgbClr val="3E3A39"/>
                </a:solidFill>
                <a:latin typeface="微软雅黑" pitchFamily="34" charset="-122"/>
                <a:cs typeface="+mn-cs"/>
              </a:endParaRPr>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Tree>
    <p:extLst>
      <p:ext uri="{BB962C8B-B14F-4D97-AF65-F5344CB8AC3E}">
        <p14:creationId xmlns:p14="http://schemas.microsoft.com/office/powerpoint/2010/main" val="2117590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02</a:t>
            </a:r>
            <a:endParaRPr lang="zh-CN" altLang="en-US" sz="1600" b="1" dirty="0">
              <a:solidFill>
                <a:prstClr val="white"/>
              </a:solidFill>
            </a:endParaRPr>
          </a:p>
        </p:txBody>
      </p:sp>
      <p:cxnSp>
        <p:nvCxnSpPr>
          <p:cNvPr id="32" name="直接连接符 31"/>
          <p:cNvCxnSpPr/>
          <p:nvPr/>
        </p:nvCxnSpPr>
        <p:spPr>
          <a:xfrm>
            <a:off x="1768416" y="404813"/>
            <a:ext cx="98219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片 6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15753" y="4281383"/>
            <a:ext cx="2886010" cy="2031680"/>
          </a:xfrm>
          <a:prstGeom prst="rect">
            <a:avLst/>
          </a:prstGeom>
          <a:ln>
            <a:noFill/>
          </a:ln>
          <a:effectLst>
            <a:outerShdw blurRad="292100" dist="139700" dir="2700000" algn="tl" rotWithShape="0">
              <a:srgbClr val="333333">
                <a:alpha val="65000"/>
              </a:srgbClr>
            </a:outerShdw>
          </a:effectLst>
        </p:spPr>
      </p:pic>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2474" y="4294715"/>
            <a:ext cx="3072821" cy="2005015"/>
          </a:xfrm>
          <a:prstGeom prst="rect">
            <a:avLst/>
          </a:prstGeom>
          <a:ln>
            <a:noFill/>
          </a:ln>
          <a:effectLst>
            <a:outerShdw blurRad="292100" dist="139700" dir="2700000" algn="tl" rotWithShape="0">
              <a:srgbClr val="333333">
                <a:alpha val="65000"/>
              </a:srgbClr>
            </a:outerShdw>
          </a:effectLst>
        </p:spPr>
      </p:pic>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4932" y="4283116"/>
            <a:ext cx="3164011" cy="2028213"/>
          </a:xfrm>
          <a:prstGeom prst="rect">
            <a:avLst/>
          </a:prstGeom>
          <a:ln>
            <a:noFill/>
          </a:ln>
          <a:effectLst>
            <a:outerShdw blurRad="292100" dist="139700" dir="2700000" algn="tl" rotWithShape="0">
              <a:srgbClr val="333333">
                <a:alpha val="65000"/>
              </a:srgbClr>
            </a:outerShdw>
          </a:effectLst>
        </p:spPr>
      </p:pic>
      <p:grpSp>
        <p:nvGrpSpPr>
          <p:cNvPr id="64" name="组合 13"/>
          <p:cNvGrpSpPr>
            <a:grpSpLocks/>
          </p:cNvGrpSpPr>
          <p:nvPr/>
        </p:nvGrpSpPr>
        <p:grpSpPr bwMode="auto">
          <a:xfrm>
            <a:off x="1947780" y="1703833"/>
            <a:ext cx="3722679" cy="560913"/>
            <a:chOff x="0" y="0"/>
            <a:chExt cx="2500311" cy="360000"/>
          </a:xfrm>
          <a:solidFill>
            <a:srgbClr val="0070C0"/>
          </a:solidFill>
        </p:grpSpPr>
        <p:sp>
          <p:nvSpPr>
            <p:cNvPr id="90" name="矩形 14"/>
            <p:cNvSpPr>
              <a:spLocks noChangeArrowheads="1"/>
            </p:cNvSpPr>
            <p:nvPr/>
          </p:nvSpPr>
          <p:spPr bwMode="auto">
            <a:xfrm>
              <a:off x="0" y="0"/>
              <a:ext cx="2500311" cy="360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itchFamily="34" charset="0"/>
                <a:buNone/>
                <a:tabLst/>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1" name="文本框 15"/>
            <p:cNvSpPr txBox="1">
              <a:spLocks noChangeArrowheads="1"/>
            </p:cNvSpPr>
            <p:nvPr/>
          </p:nvSpPr>
          <p:spPr bwMode="auto">
            <a:xfrm>
              <a:off x="775210" y="70500"/>
              <a:ext cx="1019798" cy="217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1. </a:t>
              </a: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经济</a:t>
              </a: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新常态</a:t>
              </a:r>
            </a:p>
          </p:txBody>
        </p:sp>
      </p:grpSp>
      <p:sp>
        <p:nvSpPr>
          <p:cNvPr id="87" name="矩形 14"/>
          <p:cNvSpPr>
            <a:spLocks noChangeArrowheads="1"/>
          </p:cNvSpPr>
          <p:nvPr/>
        </p:nvSpPr>
        <p:spPr bwMode="auto">
          <a:xfrm>
            <a:off x="6245964" y="1703833"/>
            <a:ext cx="3725288" cy="560914"/>
          </a:xfrm>
          <a:prstGeom prst="rect">
            <a:avLst/>
          </a:prstGeom>
          <a:solidFill>
            <a:srgbClr val="0070C0"/>
          </a:solidFill>
          <a:ln>
            <a:noFill/>
          </a:ln>
          <a:ex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itchFamily="34" charset="0"/>
              <a:buNone/>
              <a:tabLst/>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8" name="文本框 15"/>
          <p:cNvSpPr txBox="1">
            <a:spLocks noChangeArrowheads="1"/>
          </p:cNvSpPr>
          <p:nvPr/>
        </p:nvSpPr>
        <p:spPr bwMode="auto">
          <a:xfrm>
            <a:off x="7388664" y="1813679"/>
            <a:ext cx="15183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 </a:t>
            </a: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技术</a:t>
            </a: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新变革</a:t>
            </a:r>
          </a:p>
        </p:txBody>
      </p:sp>
      <p:sp>
        <p:nvSpPr>
          <p:cNvPr id="89" name="文本框 16"/>
          <p:cNvSpPr txBox="1">
            <a:spLocks noChangeArrowheads="1"/>
          </p:cNvSpPr>
          <p:nvPr/>
        </p:nvSpPr>
        <p:spPr bwMode="auto">
          <a:xfrm>
            <a:off x="5959518" y="2264749"/>
            <a:ext cx="4267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“云物移大智”时代：互联网</a:t>
            </a:r>
            <a:r>
              <a:rPr kumimoji="0" lang="en-US" altLang="zh-CN"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行动</a:t>
            </a:r>
            <a:endParaRPr kumimoji="0" lang="en-US" altLang="zh-CN"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66" name="TextBox 65"/>
          <p:cNvSpPr txBox="1"/>
          <p:nvPr/>
        </p:nvSpPr>
        <p:spPr>
          <a:xfrm>
            <a:off x="6741606" y="2900882"/>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云计算</a:t>
            </a:r>
          </a:p>
        </p:txBody>
      </p:sp>
      <p:sp>
        <p:nvSpPr>
          <p:cNvPr id="67" name="TextBox 66"/>
          <p:cNvSpPr txBox="1"/>
          <p:nvPr/>
        </p:nvSpPr>
        <p:spPr>
          <a:xfrm>
            <a:off x="7325214" y="2900882"/>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物联网</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68" name="TextBox 67"/>
          <p:cNvSpPr txBox="1"/>
          <p:nvPr/>
        </p:nvSpPr>
        <p:spPr>
          <a:xfrm>
            <a:off x="8534084" y="2900882"/>
            <a:ext cx="327540" cy="8309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大数据</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69" name="TextBox 68"/>
          <p:cNvSpPr txBox="1"/>
          <p:nvPr/>
        </p:nvSpPr>
        <p:spPr>
          <a:xfrm>
            <a:off x="7928541" y="2889868"/>
            <a:ext cx="327540"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移动互联网</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70" name="TextBox 69"/>
          <p:cNvSpPr txBox="1"/>
          <p:nvPr/>
        </p:nvSpPr>
        <p:spPr>
          <a:xfrm>
            <a:off x="9203048" y="2938053"/>
            <a:ext cx="327540"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智慧城市</a:t>
            </a:r>
            <a:endPar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nvGrpSpPr>
          <p:cNvPr id="71" name="组合 70"/>
          <p:cNvGrpSpPr/>
          <p:nvPr/>
        </p:nvGrpSpPr>
        <p:grpSpPr>
          <a:xfrm>
            <a:off x="6905376" y="2726414"/>
            <a:ext cx="2461442" cy="211639"/>
            <a:chOff x="5144055" y="2169091"/>
            <a:chExt cx="2076518" cy="178543"/>
          </a:xfrm>
        </p:grpSpPr>
        <p:cxnSp>
          <p:nvCxnSpPr>
            <p:cNvPr id="82" name="直接连接符 81"/>
            <p:cNvCxnSpPr>
              <a:stCxn id="89" idx="2"/>
              <a:endCxn id="66" idx="0"/>
            </p:cNvCxnSpPr>
            <p:nvPr/>
          </p:nvCxnSpPr>
          <p:spPr>
            <a:xfrm flipH="1">
              <a:off x="5144055" y="2169091"/>
              <a:ext cx="1002257" cy="147185"/>
            </a:xfrm>
            <a:prstGeom prst="line">
              <a:avLst/>
            </a:prstGeom>
            <a:noFill/>
            <a:ln w="3175" cap="flat" cmpd="sng" algn="ctr">
              <a:solidFill>
                <a:srgbClr val="4F81BD">
                  <a:shade val="95000"/>
                  <a:satMod val="105000"/>
                </a:srgbClr>
              </a:solidFill>
              <a:prstDash val="solid"/>
            </a:ln>
            <a:effectLst/>
          </p:spPr>
        </p:cxnSp>
        <p:cxnSp>
          <p:nvCxnSpPr>
            <p:cNvPr id="83" name="直接连接符 82"/>
            <p:cNvCxnSpPr>
              <a:stCxn id="89" idx="2"/>
              <a:endCxn id="70" idx="0"/>
            </p:cNvCxnSpPr>
            <p:nvPr/>
          </p:nvCxnSpPr>
          <p:spPr>
            <a:xfrm>
              <a:off x="6146312" y="2169091"/>
              <a:ext cx="1074261" cy="178543"/>
            </a:xfrm>
            <a:prstGeom prst="line">
              <a:avLst/>
            </a:prstGeom>
            <a:noFill/>
            <a:ln w="3175" cap="flat" cmpd="sng" algn="ctr">
              <a:solidFill>
                <a:srgbClr val="4F81BD">
                  <a:shade val="95000"/>
                  <a:satMod val="105000"/>
                </a:srgbClr>
              </a:solidFill>
              <a:prstDash val="solid"/>
            </a:ln>
            <a:effectLst/>
          </p:spPr>
        </p:cxnSp>
        <p:cxnSp>
          <p:nvCxnSpPr>
            <p:cNvPr id="84" name="直接连接符 83"/>
            <p:cNvCxnSpPr>
              <a:stCxn id="89" idx="2"/>
              <a:endCxn id="67" idx="0"/>
            </p:cNvCxnSpPr>
            <p:nvPr/>
          </p:nvCxnSpPr>
          <p:spPr>
            <a:xfrm flipH="1">
              <a:off x="5636398" y="2169091"/>
              <a:ext cx="509914" cy="147185"/>
            </a:xfrm>
            <a:prstGeom prst="line">
              <a:avLst/>
            </a:prstGeom>
            <a:noFill/>
            <a:ln w="3175" cap="flat" cmpd="sng" algn="ctr">
              <a:solidFill>
                <a:srgbClr val="4F81BD">
                  <a:shade val="95000"/>
                  <a:satMod val="105000"/>
                </a:srgbClr>
              </a:solidFill>
              <a:prstDash val="solid"/>
            </a:ln>
            <a:effectLst/>
          </p:spPr>
        </p:cxnSp>
        <p:cxnSp>
          <p:nvCxnSpPr>
            <p:cNvPr id="85" name="直接连接符 84"/>
            <p:cNvCxnSpPr>
              <a:stCxn id="89" idx="2"/>
              <a:endCxn id="69" idx="0"/>
            </p:cNvCxnSpPr>
            <p:nvPr/>
          </p:nvCxnSpPr>
          <p:spPr>
            <a:xfrm flipH="1">
              <a:off x="6145375" y="2169091"/>
              <a:ext cx="936" cy="137893"/>
            </a:xfrm>
            <a:prstGeom prst="line">
              <a:avLst/>
            </a:prstGeom>
            <a:noFill/>
            <a:ln w="3175" cap="flat" cmpd="sng" algn="ctr">
              <a:solidFill>
                <a:srgbClr val="4F81BD">
                  <a:shade val="95000"/>
                  <a:satMod val="105000"/>
                </a:srgbClr>
              </a:solidFill>
              <a:prstDash val="solid"/>
            </a:ln>
            <a:effectLst/>
          </p:spPr>
        </p:cxnSp>
        <p:cxnSp>
          <p:nvCxnSpPr>
            <p:cNvPr id="86" name="直接连接符 85"/>
            <p:cNvCxnSpPr>
              <a:stCxn id="89" idx="2"/>
              <a:endCxn id="68" idx="0"/>
            </p:cNvCxnSpPr>
            <p:nvPr/>
          </p:nvCxnSpPr>
          <p:spPr>
            <a:xfrm>
              <a:off x="6146312" y="2169091"/>
              <a:ext cx="509911" cy="147185"/>
            </a:xfrm>
            <a:prstGeom prst="line">
              <a:avLst/>
            </a:prstGeom>
            <a:noFill/>
            <a:ln w="3175" cap="flat" cmpd="sng" algn="ctr">
              <a:solidFill>
                <a:srgbClr val="4F81BD">
                  <a:shade val="95000"/>
                  <a:satMod val="105000"/>
                </a:srgbClr>
              </a:solidFill>
              <a:prstDash val="solid"/>
            </a:ln>
            <a:effectLst/>
          </p:spPr>
        </p:cxnSp>
      </p:grpSp>
      <p:grpSp>
        <p:nvGrpSpPr>
          <p:cNvPr id="72" name="组合 71"/>
          <p:cNvGrpSpPr/>
          <p:nvPr/>
        </p:nvGrpSpPr>
        <p:grpSpPr>
          <a:xfrm>
            <a:off x="1888173" y="2472038"/>
            <a:ext cx="3926382" cy="1319925"/>
            <a:chOff x="1064454" y="1815995"/>
            <a:chExt cx="2859474" cy="1113513"/>
          </a:xfrm>
        </p:grpSpPr>
        <p:grpSp>
          <p:nvGrpSpPr>
            <p:cNvPr id="73" name="组合 72"/>
            <p:cNvGrpSpPr/>
            <p:nvPr/>
          </p:nvGrpSpPr>
          <p:grpSpPr>
            <a:xfrm>
              <a:off x="1064454" y="1815995"/>
              <a:ext cx="2859474" cy="323166"/>
              <a:chOff x="729040" y="1878711"/>
              <a:chExt cx="3205450" cy="323166"/>
            </a:xfrm>
          </p:grpSpPr>
          <p:sp>
            <p:nvSpPr>
              <p:cNvPr id="80" name="燕尾形 79"/>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创新驱动战略</a:t>
                </a:r>
              </a:p>
            </p:txBody>
          </p:sp>
          <p:sp>
            <p:nvSpPr>
              <p:cNvPr id="81" name="燕尾形 80"/>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发展动力转换：</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1064454" y="2209428"/>
              <a:ext cx="2859474" cy="323166"/>
              <a:chOff x="729040" y="1878711"/>
              <a:chExt cx="3205450" cy="323166"/>
            </a:xfrm>
          </p:grpSpPr>
          <p:sp>
            <p:nvSpPr>
              <p:cNvPr id="78" name="燕尾形 77"/>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中国制造</a:t>
                </a:r>
                <a:r>
                  <a:rPr kumimoji="0" lang="en-US" altLang="zh-CN"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2025</a:t>
                </a:r>
              </a:p>
            </p:txBody>
          </p:sp>
          <p:sp>
            <p:nvSpPr>
              <p:cNvPr id="79" name="燕尾形 78"/>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产业转型升级：</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1064454" y="2606342"/>
              <a:ext cx="2859474" cy="323166"/>
              <a:chOff x="729040" y="1878711"/>
              <a:chExt cx="3205450" cy="323166"/>
            </a:xfrm>
          </p:grpSpPr>
          <p:sp>
            <p:nvSpPr>
              <p:cNvPr id="76" name="燕尾形 75"/>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“一带一路”</a:t>
                </a:r>
              </a:p>
            </p:txBody>
          </p:sp>
          <p:sp>
            <p:nvSpPr>
              <p:cNvPr id="77" name="燕尾形 76"/>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国际产能</a:t>
                </a:r>
                <a:r>
                  <a:rPr kumimoji="0" lang="zh-CN" altLang="en-US" sz="1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合作：</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
        <p:nvSpPr>
          <p:cNvPr id="2" name="矩形 1"/>
          <p:cNvSpPr/>
          <p:nvPr/>
        </p:nvSpPr>
        <p:spPr>
          <a:xfrm>
            <a:off x="228925" y="717288"/>
            <a:ext cx="2077813" cy="452432"/>
          </a:xfrm>
          <a:prstGeom prst="rect">
            <a:avLst/>
          </a:prstGeom>
        </p:spPr>
        <p:txBody>
          <a:bodyPr wrap="none">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2. </a:t>
            </a:r>
            <a:r>
              <a:rPr lang="zh-CN" altLang="en-US" b="1" dirty="0" smtClean="0">
                <a:solidFill>
                  <a:srgbClr val="C00000"/>
                </a:solidFill>
                <a:latin typeface="微软雅黑" panose="020B0503020204020204" pitchFamily="34" charset="-122"/>
                <a:ea typeface="微软雅黑" panose="020B0503020204020204" pitchFamily="34" charset="-122"/>
              </a:rPr>
              <a:t>产业发展新</a:t>
            </a:r>
            <a:r>
              <a:rPr lang="zh-CN" altLang="en-US" b="1" dirty="0">
                <a:solidFill>
                  <a:srgbClr val="C00000"/>
                </a:solidFill>
                <a:latin typeface="微软雅黑" panose="020B0503020204020204" pitchFamily="34" charset="-122"/>
                <a:ea typeface="微软雅黑" panose="020B0503020204020204" pitchFamily="34" charset="-122"/>
              </a:rPr>
              <a:t>趋势</a:t>
            </a:r>
          </a:p>
        </p:txBody>
      </p:sp>
    </p:spTree>
    <p:extLst>
      <p:ext uri="{BB962C8B-B14F-4D97-AF65-F5344CB8AC3E}">
        <p14:creationId xmlns:p14="http://schemas.microsoft.com/office/powerpoint/2010/main" val="2863055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03</a:t>
            </a:r>
            <a:endParaRPr lang="zh-CN" altLang="en-US" sz="1600" b="1" dirty="0">
              <a:solidFill>
                <a:prstClr val="white"/>
              </a:solidFill>
            </a:endParaRPr>
          </a:p>
        </p:txBody>
      </p:sp>
      <p:cxnSp>
        <p:nvCxnSpPr>
          <p:cNvPr id="9" name="直接连接符 8"/>
          <p:cNvCxnSpPr/>
          <p:nvPr/>
        </p:nvCxnSpPr>
        <p:spPr>
          <a:xfrm>
            <a:off x="1768417" y="404813"/>
            <a:ext cx="983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424826" y="2060743"/>
            <a:ext cx="5463987" cy="833191"/>
            <a:chOff x="776253" y="1468695"/>
            <a:chExt cx="5481879" cy="744542"/>
          </a:xfrm>
        </p:grpSpPr>
        <p:sp>
          <p:nvSpPr>
            <p:cNvPr id="58" name="Rectangle 9"/>
            <p:cNvSpPr/>
            <p:nvPr/>
          </p:nvSpPr>
          <p:spPr>
            <a:xfrm>
              <a:off x="1612266" y="1725214"/>
              <a:ext cx="4645866" cy="476115"/>
            </a:xfrm>
            <a:prstGeom prst="rect">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2000" b="1" dirty="0" smtClean="0">
                  <a:solidFill>
                    <a:prstClr val="white"/>
                  </a:solidFill>
                  <a:latin typeface="微软雅黑" panose="020B0503020204020204" pitchFamily="34" charset="-122"/>
                  <a:ea typeface="微软雅黑" pitchFamily="34" charset="-122"/>
                </a:rPr>
                <a:t>政府层面</a:t>
              </a:r>
              <a:endParaRPr lang="ko-KR" altLang="en-US" sz="2000" b="1" dirty="0">
                <a:solidFill>
                  <a:prstClr val="white"/>
                </a:solidFill>
                <a:latin typeface="微软雅黑" panose="020B0503020204020204" pitchFamily="34" charset="-122"/>
              </a:endParaRPr>
            </a:p>
          </p:txBody>
        </p:sp>
        <p:sp>
          <p:nvSpPr>
            <p:cNvPr id="59" name="椭圆 58"/>
            <p:cNvSpPr/>
            <p:nvPr/>
          </p:nvSpPr>
          <p:spPr bwMode="auto">
            <a:xfrm>
              <a:off x="776253" y="1603521"/>
              <a:ext cx="749717" cy="6097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0" name="Freeform 659"/>
            <p:cNvSpPr>
              <a:spLocks noEditPoints="1"/>
            </p:cNvSpPr>
            <p:nvPr/>
          </p:nvSpPr>
          <p:spPr bwMode="auto">
            <a:xfrm>
              <a:off x="986012" y="1670312"/>
              <a:ext cx="330200" cy="434975"/>
            </a:xfrm>
            <a:custGeom>
              <a:avLst/>
              <a:gdLst>
                <a:gd name="T0" fmla="*/ 191 w 218"/>
                <a:gd name="T1" fmla="*/ 36 h 288"/>
                <a:gd name="T2" fmla="*/ 157 w 218"/>
                <a:gd name="T3" fmla="*/ 0 h 288"/>
                <a:gd name="T4" fmla="*/ 61 w 218"/>
                <a:gd name="T5" fmla="*/ 0 h 288"/>
                <a:gd name="T6" fmla="*/ 28 w 218"/>
                <a:gd name="T7" fmla="*/ 36 h 288"/>
                <a:gd name="T8" fmla="*/ 0 w 218"/>
                <a:gd name="T9" fmla="*/ 36 h 288"/>
                <a:gd name="T10" fmla="*/ 0 w 218"/>
                <a:gd name="T11" fmla="*/ 288 h 288"/>
                <a:gd name="T12" fmla="*/ 218 w 218"/>
                <a:gd name="T13" fmla="*/ 288 h 288"/>
                <a:gd name="T14" fmla="*/ 218 w 218"/>
                <a:gd name="T15" fmla="*/ 36 h 288"/>
                <a:gd name="T16" fmla="*/ 191 w 218"/>
                <a:gd name="T17" fmla="*/ 36 h 288"/>
                <a:gd name="T18" fmla="*/ 74 w 218"/>
                <a:gd name="T19" fmla="*/ 16 h 288"/>
                <a:gd name="T20" fmla="*/ 142 w 218"/>
                <a:gd name="T21" fmla="*/ 16 h 288"/>
                <a:gd name="T22" fmla="*/ 151 w 218"/>
                <a:gd name="T23" fmla="*/ 24 h 288"/>
                <a:gd name="T24" fmla="*/ 142 w 218"/>
                <a:gd name="T25" fmla="*/ 33 h 288"/>
                <a:gd name="T26" fmla="*/ 74 w 218"/>
                <a:gd name="T27" fmla="*/ 33 h 288"/>
                <a:gd name="T28" fmla="*/ 66 w 218"/>
                <a:gd name="T29" fmla="*/ 24 h 288"/>
                <a:gd name="T30" fmla="*/ 74 w 218"/>
                <a:gd name="T31" fmla="*/ 16 h 288"/>
                <a:gd name="T32" fmla="*/ 171 w 218"/>
                <a:gd name="T33" fmla="*/ 236 h 288"/>
                <a:gd name="T34" fmla="*/ 45 w 218"/>
                <a:gd name="T35" fmla="*/ 236 h 288"/>
                <a:gd name="T36" fmla="*/ 45 w 218"/>
                <a:gd name="T37" fmla="*/ 217 h 288"/>
                <a:gd name="T38" fmla="*/ 171 w 218"/>
                <a:gd name="T39" fmla="*/ 217 h 288"/>
                <a:gd name="T40" fmla="*/ 171 w 218"/>
                <a:gd name="T41" fmla="*/ 236 h 288"/>
                <a:gd name="T42" fmla="*/ 171 w 218"/>
                <a:gd name="T43" fmla="*/ 193 h 288"/>
                <a:gd name="T44" fmla="*/ 45 w 218"/>
                <a:gd name="T45" fmla="*/ 193 h 288"/>
                <a:gd name="T46" fmla="*/ 45 w 218"/>
                <a:gd name="T47" fmla="*/ 174 h 288"/>
                <a:gd name="T48" fmla="*/ 171 w 218"/>
                <a:gd name="T49" fmla="*/ 174 h 288"/>
                <a:gd name="T50" fmla="*/ 171 w 218"/>
                <a:gd name="T51" fmla="*/ 193 h 288"/>
                <a:gd name="T52" fmla="*/ 171 w 218"/>
                <a:gd name="T53" fmla="*/ 150 h 288"/>
                <a:gd name="T54" fmla="*/ 45 w 218"/>
                <a:gd name="T55" fmla="*/ 150 h 288"/>
                <a:gd name="T56" fmla="*/ 45 w 218"/>
                <a:gd name="T57" fmla="*/ 131 h 288"/>
                <a:gd name="T58" fmla="*/ 171 w 218"/>
                <a:gd name="T59" fmla="*/ 131 h 288"/>
                <a:gd name="T60" fmla="*/ 171 w 218"/>
                <a:gd name="T61" fmla="*/ 150 h 288"/>
                <a:gd name="T62" fmla="*/ 171 w 218"/>
                <a:gd name="T63" fmla="*/ 107 h 288"/>
                <a:gd name="T64" fmla="*/ 45 w 218"/>
                <a:gd name="T65" fmla="*/ 107 h 288"/>
                <a:gd name="T66" fmla="*/ 45 w 218"/>
                <a:gd name="T67" fmla="*/ 88 h 288"/>
                <a:gd name="T68" fmla="*/ 171 w 218"/>
                <a:gd name="T69" fmla="*/ 88 h 288"/>
                <a:gd name="T70" fmla="*/ 171 w 218"/>
                <a:gd name="T71"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288">
                  <a:moveTo>
                    <a:pt x="191" y="36"/>
                  </a:moveTo>
                  <a:cubicBezTo>
                    <a:pt x="183" y="21"/>
                    <a:pt x="169" y="0"/>
                    <a:pt x="157" y="0"/>
                  </a:cubicBezTo>
                  <a:cubicBezTo>
                    <a:pt x="61" y="0"/>
                    <a:pt x="61" y="0"/>
                    <a:pt x="61" y="0"/>
                  </a:cubicBezTo>
                  <a:cubicBezTo>
                    <a:pt x="49" y="0"/>
                    <a:pt x="36" y="19"/>
                    <a:pt x="28" y="36"/>
                  </a:cubicBezTo>
                  <a:cubicBezTo>
                    <a:pt x="0" y="36"/>
                    <a:pt x="0" y="36"/>
                    <a:pt x="0" y="36"/>
                  </a:cubicBezTo>
                  <a:cubicBezTo>
                    <a:pt x="0" y="288"/>
                    <a:pt x="0" y="288"/>
                    <a:pt x="0" y="288"/>
                  </a:cubicBezTo>
                  <a:cubicBezTo>
                    <a:pt x="218" y="288"/>
                    <a:pt x="218" y="288"/>
                    <a:pt x="218" y="288"/>
                  </a:cubicBezTo>
                  <a:cubicBezTo>
                    <a:pt x="218" y="36"/>
                    <a:pt x="218" y="36"/>
                    <a:pt x="218" y="36"/>
                  </a:cubicBezTo>
                  <a:lnTo>
                    <a:pt x="191" y="36"/>
                  </a:lnTo>
                  <a:close/>
                  <a:moveTo>
                    <a:pt x="74" y="16"/>
                  </a:moveTo>
                  <a:cubicBezTo>
                    <a:pt x="142" y="16"/>
                    <a:pt x="142" y="16"/>
                    <a:pt x="142" y="16"/>
                  </a:cubicBezTo>
                  <a:cubicBezTo>
                    <a:pt x="147" y="16"/>
                    <a:pt x="151" y="20"/>
                    <a:pt x="151" y="24"/>
                  </a:cubicBezTo>
                  <a:cubicBezTo>
                    <a:pt x="151" y="29"/>
                    <a:pt x="147" y="33"/>
                    <a:pt x="142" y="33"/>
                  </a:cubicBezTo>
                  <a:cubicBezTo>
                    <a:pt x="74" y="33"/>
                    <a:pt x="74" y="33"/>
                    <a:pt x="74" y="33"/>
                  </a:cubicBezTo>
                  <a:cubicBezTo>
                    <a:pt x="70" y="33"/>
                    <a:pt x="66" y="29"/>
                    <a:pt x="66" y="24"/>
                  </a:cubicBezTo>
                  <a:cubicBezTo>
                    <a:pt x="66" y="20"/>
                    <a:pt x="70" y="16"/>
                    <a:pt x="74" y="16"/>
                  </a:cubicBezTo>
                  <a:close/>
                  <a:moveTo>
                    <a:pt x="171" y="236"/>
                  </a:moveTo>
                  <a:cubicBezTo>
                    <a:pt x="45" y="236"/>
                    <a:pt x="45" y="236"/>
                    <a:pt x="45" y="236"/>
                  </a:cubicBezTo>
                  <a:cubicBezTo>
                    <a:pt x="45" y="217"/>
                    <a:pt x="45" y="217"/>
                    <a:pt x="45" y="217"/>
                  </a:cubicBezTo>
                  <a:cubicBezTo>
                    <a:pt x="171" y="217"/>
                    <a:pt x="171" y="217"/>
                    <a:pt x="171" y="217"/>
                  </a:cubicBezTo>
                  <a:lnTo>
                    <a:pt x="171" y="236"/>
                  </a:lnTo>
                  <a:close/>
                  <a:moveTo>
                    <a:pt x="171" y="193"/>
                  </a:moveTo>
                  <a:cubicBezTo>
                    <a:pt x="45" y="193"/>
                    <a:pt x="45" y="193"/>
                    <a:pt x="45" y="193"/>
                  </a:cubicBezTo>
                  <a:cubicBezTo>
                    <a:pt x="45" y="174"/>
                    <a:pt x="45" y="174"/>
                    <a:pt x="45" y="174"/>
                  </a:cubicBezTo>
                  <a:cubicBezTo>
                    <a:pt x="171" y="174"/>
                    <a:pt x="171" y="174"/>
                    <a:pt x="171" y="174"/>
                  </a:cubicBezTo>
                  <a:lnTo>
                    <a:pt x="171" y="193"/>
                  </a:lnTo>
                  <a:close/>
                  <a:moveTo>
                    <a:pt x="171" y="150"/>
                  </a:moveTo>
                  <a:cubicBezTo>
                    <a:pt x="45" y="150"/>
                    <a:pt x="45" y="150"/>
                    <a:pt x="45" y="150"/>
                  </a:cubicBezTo>
                  <a:cubicBezTo>
                    <a:pt x="45" y="131"/>
                    <a:pt x="45" y="131"/>
                    <a:pt x="45" y="131"/>
                  </a:cubicBezTo>
                  <a:cubicBezTo>
                    <a:pt x="171" y="131"/>
                    <a:pt x="171" y="131"/>
                    <a:pt x="171" y="131"/>
                  </a:cubicBezTo>
                  <a:lnTo>
                    <a:pt x="171" y="150"/>
                  </a:lnTo>
                  <a:close/>
                  <a:moveTo>
                    <a:pt x="171" y="107"/>
                  </a:moveTo>
                  <a:cubicBezTo>
                    <a:pt x="45" y="107"/>
                    <a:pt x="45" y="107"/>
                    <a:pt x="45" y="107"/>
                  </a:cubicBezTo>
                  <a:cubicBezTo>
                    <a:pt x="45" y="88"/>
                    <a:pt x="45" y="88"/>
                    <a:pt x="45" y="88"/>
                  </a:cubicBezTo>
                  <a:cubicBezTo>
                    <a:pt x="171" y="88"/>
                    <a:pt x="171" y="88"/>
                    <a:pt x="171" y="88"/>
                  </a:cubicBezTo>
                  <a:lnTo>
                    <a:pt x="171" y="107"/>
                  </a:lnTo>
                  <a:close/>
                </a:path>
              </a:pathLst>
            </a:custGeom>
            <a:solidFill>
              <a:schemeClr val="bg1"/>
            </a:solidFill>
            <a:ln>
              <a:noFill/>
            </a:ln>
            <a:extLst/>
          </p:spPr>
          <p:txBody>
            <a:bodyPr/>
            <a:lstStyle/>
            <a:p>
              <a:pPr>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61" name="椭圆 60"/>
            <p:cNvSpPr>
              <a:spLocks noChangeAspect="1"/>
            </p:cNvSpPr>
            <p:nvPr/>
          </p:nvSpPr>
          <p:spPr>
            <a:xfrm>
              <a:off x="1325941" y="1468695"/>
              <a:ext cx="267843" cy="269653"/>
            </a:xfrm>
            <a:prstGeom prst="ellipse">
              <a:avLst/>
            </a:prstGeom>
            <a:solidFill>
              <a:srgbClr val="00B0F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en-US" altLang="zh-CN" dirty="0" smtClean="0">
                  <a:solidFill>
                    <a:prstClr val="white"/>
                  </a:solidFill>
                  <a:latin typeface="微软雅黑" panose="020B0503020204020204" pitchFamily="34" charset="-122"/>
                  <a:ea typeface="微软雅黑" panose="020B0503020204020204" pitchFamily="34" charset="-122"/>
                </a:rPr>
                <a:t>1</a:t>
              </a:r>
              <a:endParaRPr lang="zh-CN" altLang="en-US" dirty="0">
                <a:solidFill>
                  <a:prstClr val="white"/>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5926783" y="2171617"/>
            <a:ext cx="5383039" cy="722317"/>
            <a:chOff x="875094" y="3158557"/>
            <a:chExt cx="5383038" cy="722317"/>
          </a:xfrm>
        </p:grpSpPr>
        <p:sp>
          <p:nvSpPr>
            <p:cNvPr id="64" name="Rectangle 9"/>
            <p:cNvSpPr/>
            <p:nvPr/>
          </p:nvSpPr>
          <p:spPr>
            <a:xfrm>
              <a:off x="1612266" y="3391371"/>
              <a:ext cx="4645866" cy="431610"/>
            </a:xfrm>
            <a:prstGeom prst="rect">
              <a:avLst/>
            </a:prstGeom>
            <a:solidFill>
              <a:srgbClr val="00B0F0"/>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2000" b="1" dirty="0" smtClean="0">
                  <a:solidFill>
                    <a:prstClr val="white"/>
                  </a:solidFill>
                  <a:latin typeface="微软雅黑" panose="020B0503020204020204" pitchFamily="34" charset="-122"/>
                  <a:ea typeface="微软雅黑" pitchFamily="34" charset="-122"/>
                </a:rPr>
                <a:t>职业教育层面</a:t>
              </a:r>
              <a:endParaRPr lang="ko-KR" altLang="en-US" sz="2000" b="1" dirty="0">
                <a:solidFill>
                  <a:prstClr val="white"/>
                </a:solidFill>
                <a:latin typeface="微软雅黑" panose="020B0503020204020204" pitchFamily="34" charset="-122"/>
              </a:endParaRPr>
            </a:p>
          </p:txBody>
        </p:sp>
        <p:sp>
          <p:nvSpPr>
            <p:cNvPr id="65" name="椭圆 64"/>
            <p:cNvSpPr/>
            <p:nvPr/>
          </p:nvSpPr>
          <p:spPr bwMode="auto">
            <a:xfrm>
              <a:off x="875094" y="3229999"/>
              <a:ext cx="650875" cy="65087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6" name="椭圆 65"/>
            <p:cNvSpPr>
              <a:spLocks noChangeAspect="1"/>
            </p:cNvSpPr>
            <p:nvPr/>
          </p:nvSpPr>
          <p:spPr>
            <a:xfrm>
              <a:off x="1325941" y="3158557"/>
              <a:ext cx="267843" cy="269652"/>
            </a:xfrm>
            <a:prstGeom prst="ellipse">
              <a:avLst/>
            </a:prstGeom>
            <a:solidFill>
              <a:srgbClr val="0070C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en-US" altLang="zh-CN" dirty="0" smtClean="0">
                  <a:solidFill>
                    <a:prstClr val="white"/>
                  </a:solidFill>
                  <a:latin typeface="微软雅黑" panose="020B0503020204020204" pitchFamily="34" charset="-122"/>
                  <a:ea typeface="微软雅黑" panose="020B0503020204020204" pitchFamily="34" charset="-122"/>
                </a:rPr>
                <a:t>2</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67" name="Freeform 597"/>
            <p:cNvSpPr>
              <a:spLocks noEditPoints="1"/>
            </p:cNvSpPr>
            <p:nvPr/>
          </p:nvSpPr>
          <p:spPr bwMode="auto">
            <a:xfrm>
              <a:off x="971361" y="3337559"/>
              <a:ext cx="435300" cy="435300"/>
            </a:xfrm>
            <a:custGeom>
              <a:avLst/>
              <a:gdLst>
                <a:gd name="T0" fmla="*/ 286 w 288"/>
                <a:gd name="T1" fmla="*/ 121 h 287"/>
                <a:gd name="T2" fmla="*/ 265 w 288"/>
                <a:gd name="T3" fmla="*/ 66 h 287"/>
                <a:gd name="T4" fmla="*/ 173 w 288"/>
                <a:gd name="T5" fmla="*/ 3 h 287"/>
                <a:gd name="T6" fmla="*/ 144 w 288"/>
                <a:gd name="T7" fmla="*/ 0 h 287"/>
                <a:gd name="T8" fmla="*/ 116 w 288"/>
                <a:gd name="T9" fmla="*/ 3 h 287"/>
                <a:gd name="T10" fmla="*/ 23 w 288"/>
                <a:gd name="T11" fmla="*/ 66 h 287"/>
                <a:gd name="T12" fmla="*/ 2 w 288"/>
                <a:gd name="T13" fmla="*/ 121 h 287"/>
                <a:gd name="T14" fmla="*/ 0 w 288"/>
                <a:gd name="T15" fmla="*/ 143 h 287"/>
                <a:gd name="T16" fmla="*/ 41 w 288"/>
                <a:gd name="T17" fmla="*/ 244 h 287"/>
                <a:gd name="T18" fmla="*/ 97 w 288"/>
                <a:gd name="T19" fmla="*/ 280 h 287"/>
                <a:gd name="T20" fmla="*/ 144 w 288"/>
                <a:gd name="T21" fmla="*/ 287 h 287"/>
                <a:gd name="T22" fmla="*/ 191 w 288"/>
                <a:gd name="T23" fmla="*/ 279 h 287"/>
                <a:gd name="T24" fmla="*/ 247 w 288"/>
                <a:gd name="T25" fmla="*/ 244 h 287"/>
                <a:gd name="T26" fmla="*/ 288 w 288"/>
                <a:gd name="T27" fmla="*/ 143 h 287"/>
                <a:gd name="T28" fmla="*/ 286 w 288"/>
                <a:gd name="T29" fmla="*/ 121 h 287"/>
                <a:gd name="T30" fmla="*/ 241 w 288"/>
                <a:gd name="T31" fmla="*/ 225 h 287"/>
                <a:gd name="T32" fmla="*/ 239 w 288"/>
                <a:gd name="T33" fmla="*/ 218 h 287"/>
                <a:gd name="T34" fmla="*/ 188 w 288"/>
                <a:gd name="T35" fmla="*/ 218 h 287"/>
                <a:gd name="T36" fmla="*/ 172 w 288"/>
                <a:gd name="T37" fmla="*/ 266 h 287"/>
                <a:gd name="T38" fmla="*/ 174 w 288"/>
                <a:gd name="T39" fmla="*/ 267 h 287"/>
                <a:gd name="T40" fmla="*/ 144 w 288"/>
                <a:gd name="T41" fmla="*/ 270 h 287"/>
                <a:gd name="T42" fmla="*/ 115 w 288"/>
                <a:gd name="T43" fmla="*/ 267 h 287"/>
                <a:gd name="T44" fmla="*/ 116 w 288"/>
                <a:gd name="T45" fmla="*/ 266 h 287"/>
                <a:gd name="T46" fmla="*/ 101 w 288"/>
                <a:gd name="T47" fmla="*/ 218 h 287"/>
                <a:gd name="T48" fmla="*/ 50 w 288"/>
                <a:gd name="T49" fmla="*/ 218 h 287"/>
                <a:gd name="T50" fmla="*/ 48 w 288"/>
                <a:gd name="T51" fmla="*/ 226 h 287"/>
                <a:gd name="T52" fmla="*/ 17 w 288"/>
                <a:gd name="T53" fmla="*/ 143 h 287"/>
                <a:gd name="T54" fmla="*/ 18 w 288"/>
                <a:gd name="T55" fmla="*/ 132 h 287"/>
                <a:gd name="T56" fmla="*/ 34 w 288"/>
                <a:gd name="T57" fmla="*/ 144 h 287"/>
                <a:gd name="T58" fmla="*/ 75 w 288"/>
                <a:gd name="T59" fmla="*/ 114 h 287"/>
                <a:gd name="T60" fmla="*/ 60 w 288"/>
                <a:gd name="T61" fmla="*/ 66 h 287"/>
                <a:gd name="T62" fmla="*/ 43 w 288"/>
                <a:gd name="T63" fmla="*/ 66 h 287"/>
                <a:gd name="T64" fmla="*/ 110 w 288"/>
                <a:gd name="T65" fmla="*/ 21 h 287"/>
                <a:gd name="T66" fmla="*/ 104 w 288"/>
                <a:gd name="T67" fmla="*/ 40 h 287"/>
                <a:gd name="T68" fmla="*/ 145 w 288"/>
                <a:gd name="T69" fmla="*/ 69 h 287"/>
                <a:gd name="T70" fmla="*/ 185 w 288"/>
                <a:gd name="T71" fmla="*/ 40 h 287"/>
                <a:gd name="T72" fmla="*/ 180 w 288"/>
                <a:gd name="T73" fmla="*/ 22 h 287"/>
                <a:gd name="T74" fmla="*/ 245 w 288"/>
                <a:gd name="T75" fmla="*/ 66 h 287"/>
                <a:gd name="T76" fmla="*/ 229 w 288"/>
                <a:gd name="T77" fmla="*/ 66 h 287"/>
                <a:gd name="T78" fmla="*/ 213 w 288"/>
                <a:gd name="T79" fmla="*/ 114 h 287"/>
                <a:gd name="T80" fmla="*/ 254 w 288"/>
                <a:gd name="T81" fmla="*/ 144 h 287"/>
                <a:gd name="T82" fmla="*/ 270 w 288"/>
                <a:gd name="T83" fmla="*/ 132 h 287"/>
                <a:gd name="T84" fmla="*/ 271 w 288"/>
                <a:gd name="T85" fmla="*/ 143 h 287"/>
                <a:gd name="T86" fmla="*/ 241 w 288"/>
                <a:gd name="T87" fmla="*/ 2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87">
                  <a:moveTo>
                    <a:pt x="286" y="121"/>
                  </a:moveTo>
                  <a:cubicBezTo>
                    <a:pt x="283" y="101"/>
                    <a:pt x="276" y="83"/>
                    <a:pt x="265" y="66"/>
                  </a:cubicBezTo>
                  <a:cubicBezTo>
                    <a:pt x="245" y="34"/>
                    <a:pt x="212" y="11"/>
                    <a:pt x="173" y="3"/>
                  </a:cubicBezTo>
                  <a:cubicBezTo>
                    <a:pt x="164" y="1"/>
                    <a:pt x="154" y="0"/>
                    <a:pt x="144" y="0"/>
                  </a:cubicBezTo>
                  <a:cubicBezTo>
                    <a:pt x="134" y="0"/>
                    <a:pt x="125" y="1"/>
                    <a:pt x="116" y="3"/>
                  </a:cubicBezTo>
                  <a:cubicBezTo>
                    <a:pt x="77" y="10"/>
                    <a:pt x="43" y="34"/>
                    <a:pt x="23" y="66"/>
                  </a:cubicBezTo>
                  <a:cubicBezTo>
                    <a:pt x="12" y="83"/>
                    <a:pt x="5" y="101"/>
                    <a:pt x="2" y="121"/>
                  </a:cubicBezTo>
                  <a:cubicBezTo>
                    <a:pt x="1" y="128"/>
                    <a:pt x="0" y="136"/>
                    <a:pt x="0" y="143"/>
                  </a:cubicBezTo>
                  <a:cubicBezTo>
                    <a:pt x="0" y="183"/>
                    <a:pt x="16" y="218"/>
                    <a:pt x="41" y="244"/>
                  </a:cubicBezTo>
                  <a:cubicBezTo>
                    <a:pt x="57" y="260"/>
                    <a:pt x="76" y="272"/>
                    <a:pt x="97" y="280"/>
                  </a:cubicBezTo>
                  <a:cubicBezTo>
                    <a:pt x="112" y="285"/>
                    <a:pt x="128" y="287"/>
                    <a:pt x="144" y="287"/>
                  </a:cubicBezTo>
                  <a:cubicBezTo>
                    <a:pt x="160" y="287"/>
                    <a:pt x="176" y="284"/>
                    <a:pt x="191" y="279"/>
                  </a:cubicBezTo>
                  <a:cubicBezTo>
                    <a:pt x="212" y="272"/>
                    <a:pt x="232" y="260"/>
                    <a:pt x="247" y="244"/>
                  </a:cubicBezTo>
                  <a:cubicBezTo>
                    <a:pt x="272" y="218"/>
                    <a:pt x="288" y="182"/>
                    <a:pt x="288" y="143"/>
                  </a:cubicBezTo>
                  <a:cubicBezTo>
                    <a:pt x="288" y="136"/>
                    <a:pt x="287" y="128"/>
                    <a:pt x="286" y="121"/>
                  </a:cubicBezTo>
                  <a:close/>
                  <a:moveTo>
                    <a:pt x="241" y="225"/>
                  </a:moveTo>
                  <a:cubicBezTo>
                    <a:pt x="239" y="218"/>
                    <a:pt x="239" y="218"/>
                    <a:pt x="239" y="218"/>
                  </a:cubicBezTo>
                  <a:cubicBezTo>
                    <a:pt x="188" y="218"/>
                    <a:pt x="188" y="218"/>
                    <a:pt x="188" y="218"/>
                  </a:cubicBezTo>
                  <a:cubicBezTo>
                    <a:pt x="172" y="266"/>
                    <a:pt x="172" y="266"/>
                    <a:pt x="172" y="266"/>
                  </a:cubicBezTo>
                  <a:cubicBezTo>
                    <a:pt x="174" y="267"/>
                    <a:pt x="174" y="267"/>
                    <a:pt x="174" y="267"/>
                  </a:cubicBezTo>
                  <a:cubicBezTo>
                    <a:pt x="164" y="269"/>
                    <a:pt x="154" y="270"/>
                    <a:pt x="144" y="270"/>
                  </a:cubicBezTo>
                  <a:cubicBezTo>
                    <a:pt x="134" y="270"/>
                    <a:pt x="124" y="269"/>
                    <a:pt x="115" y="267"/>
                  </a:cubicBezTo>
                  <a:cubicBezTo>
                    <a:pt x="116" y="266"/>
                    <a:pt x="116" y="266"/>
                    <a:pt x="116" y="266"/>
                  </a:cubicBezTo>
                  <a:cubicBezTo>
                    <a:pt x="101" y="218"/>
                    <a:pt x="101" y="218"/>
                    <a:pt x="101" y="218"/>
                  </a:cubicBezTo>
                  <a:cubicBezTo>
                    <a:pt x="50" y="218"/>
                    <a:pt x="50" y="218"/>
                    <a:pt x="50" y="218"/>
                  </a:cubicBezTo>
                  <a:cubicBezTo>
                    <a:pt x="48" y="226"/>
                    <a:pt x="48" y="226"/>
                    <a:pt x="48" y="226"/>
                  </a:cubicBezTo>
                  <a:cubicBezTo>
                    <a:pt x="29" y="204"/>
                    <a:pt x="17" y="175"/>
                    <a:pt x="17" y="143"/>
                  </a:cubicBezTo>
                  <a:cubicBezTo>
                    <a:pt x="17" y="140"/>
                    <a:pt x="17" y="136"/>
                    <a:pt x="18" y="132"/>
                  </a:cubicBezTo>
                  <a:cubicBezTo>
                    <a:pt x="34" y="144"/>
                    <a:pt x="34" y="144"/>
                    <a:pt x="34" y="144"/>
                  </a:cubicBezTo>
                  <a:cubicBezTo>
                    <a:pt x="75" y="114"/>
                    <a:pt x="75" y="114"/>
                    <a:pt x="75" y="114"/>
                  </a:cubicBezTo>
                  <a:cubicBezTo>
                    <a:pt x="60" y="66"/>
                    <a:pt x="60" y="66"/>
                    <a:pt x="60" y="66"/>
                  </a:cubicBezTo>
                  <a:cubicBezTo>
                    <a:pt x="43" y="66"/>
                    <a:pt x="43" y="66"/>
                    <a:pt x="43" y="66"/>
                  </a:cubicBezTo>
                  <a:cubicBezTo>
                    <a:pt x="60" y="45"/>
                    <a:pt x="83" y="29"/>
                    <a:pt x="110" y="21"/>
                  </a:cubicBezTo>
                  <a:cubicBezTo>
                    <a:pt x="104" y="40"/>
                    <a:pt x="104" y="40"/>
                    <a:pt x="104" y="40"/>
                  </a:cubicBezTo>
                  <a:cubicBezTo>
                    <a:pt x="145" y="69"/>
                    <a:pt x="145" y="69"/>
                    <a:pt x="145" y="69"/>
                  </a:cubicBezTo>
                  <a:cubicBezTo>
                    <a:pt x="185" y="40"/>
                    <a:pt x="185" y="40"/>
                    <a:pt x="185" y="40"/>
                  </a:cubicBezTo>
                  <a:cubicBezTo>
                    <a:pt x="180" y="22"/>
                    <a:pt x="180" y="22"/>
                    <a:pt x="180" y="22"/>
                  </a:cubicBezTo>
                  <a:cubicBezTo>
                    <a:pt x="206" y="29"/>
                    <a:pt x="228" y="45"/>
                    <a:pt x="245" y="66"/>
                  </a:cubicBezTo>
                  <a:cubicBezTo>
                    <a:pt x="229" y="66"/>
                    <a:pt x="229" y="66"/>
                    <a:pt x="229" y="66"/>
                  </a:cubicBezTo>
                  <a:cubicBezTo>
                    <a:pt x="213" y="114"/>
                    <a:pt x="213" y="114"/>
                    <a:pt x="213" y="114"/>
                  </a:cubicBezTo>
                  <a:cubicBezTo>
                    <a:pt x="254" y="144"/>
                    <a:pt x="254" y="144"/>
                    <a:pt x="254" y="144"/>
                  </a:cubicBezTo>
                  <a:cubicBezTo>
                    <a:pt x="270" y="132"/>
                    <a:pt x="270" y="132"/>
                    <a:pt x="270" y="132"/>
                  </a:cubicBezTo>
                  <a:cubicBezTo>
                    <a:pt x="271" y="136"/>
                    <a:pt x="271" y="140"/>
                    <a:pt x="271" y="143"/>
                  </a:cubicBezTo>
                  <a:cubicBezTo>
                    <a:pt x="271" y="175"/>
                    <a:pt x="260" y="203"/>
                    <a:pt x="241" y="22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68" name="Freeform 598"/>
            <p:cNvSpPr>
              <a:spLocks/>
            </p:cNvSpPr>
            <p:nvPr/>
          </p:nvSpPr>
          <p:spPr bwMode="auto">
            <a:xfrm>
              <a:off x="1116461" y="3502492"/>
              <a:ext cx="145100" cy="136809"/>
            </a:xfrm>
            <a:custGeom>
              <a:avLst/>
              <a:gdLst>
                <a:gd name="T0" fmla="*/ 0 w 70"/>
                <a:gd name="T1" fmla="*/ 26 h 66"/>
                <a:gd name="T2" fmla="*/ 14 w 70"/>
                <a:gd name="T3" fmla="*/ 66 h 66"/>
                <a:gd name="T4" fmla="*/ 57 w 70"/>
                <a:gd name="T5" fmla="*/ 66 h 66"/>
                <a:gd name="T6" fmla="*/ 70 w 70"/>
                <a:gd name="T7" fmla="*/ 26 h 66"/>
                <a:gd name="T8" fmla="*/ 35 w 70"/>
                <a:gd name="T9" fmla="*/ 0 h 66"/>
                <a:gd name="T10" fmla="*/ 0 w 70"/>
                <a:gd name="T11" fmla="*/ 26 h 66"/>
              </a:gdLst>
              <a:ahLst/>
              <a:cxnLst>
                <a:cxn ang="0">
                  <a:pos x="T0" y="T1"/>
                </a:cxn>
                <a:cxn ang="0">
                  <a:pos x="T2" y="T3"/>
                </a:cxn>
                <a:cxn ang="0">
                  <a:pos x="T4" y="T5"/>
                </a:cxn>
                <a:cxn ang="0">
                  <a:pos x="T6" y="T7"/>
                </a:cxn>
                <a:cxn ang="0">
                  <a:pos x="T8" y="T9"/>
                </a:cxn>
                <a:cxn ang="0">
                  <a:pos x="T10" y="T11"/>
                </a:cxn>
              </a:cxnLst>
              <a:rect l="0" t="0" r="r" b="b"/>
              <a:pathLst>
                <a:path w="70" h="66">
                  <a:moveTo>
                    <a:pt x="0" y="26"/>
                  </a:moveTo>
                  <a:lnTo>
                    <a:pt x="14" y="66"/>
                  </a:lnTo>
                  <a:lnTo>
                    <a:pt x="57" y="66"/>
                  </a:lnTo>
                  <a:lnTo>
                    <a:pt x="70" y="26"/>
                  </a:lnTo>
                  <a:lnTo>
                    <a:pt x="35" y="0"/>
                  </a:lnTo>
                  <a:lnTo>
                    <a:pt x="0" y="26"/>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54" name="矩形 53"/>
          <p:cNvSpPr/>
          <p:nvPr/>
        </p:nvSpPr>
        <p:spPr>
          <a:xfrm>
            <a:off x="6281013" y="3049435"/>
            <a:ext cx="5323964" cy="1246495"/>
          </a:xfrm>
          <a:prstGeom prst="rect">
            <a:avLst/>
          </a:prstGeom>
        </p:spPr>
        <p:txBody>
          <a:bodyPr wrap="square">
            <a:spAutoFit/>
          </a:bodyPr>
          <a:lstStyle/>
          <a:p>
            <a:pPr marL="285750" indent="-285750">
              <a:lnSpc>
                <a:spcPts val="1800"/>
              </a:lnSpc>
              <a:buFont typeface="Wingdings" panose="05000000000000000000" pitchFamily="2" charset="2"/>
              <a:buChar char="l"/>
            </a:pPr>
            <a:r>
              <a:rPr lang="zh-CN" altLang="en-US" sz="1400" b="1" dirty="0" smtClean="0">
                <a:solidFill>
                  <a:prstClr val="black"/>
                </a:solidFill>
                <a:latin typeface="微软雅黑" panose="020B0503020204020204" pitchFamily="34" charset="-122"/>
                <a:ea typeface="微软雅黑" panose="020B0503020204020204" pitchFamily="34" charset="-122"/>
              </a:rPr>
              <a:t>职业教育与产业发展相脱离：</a:t>
            </a:r>
            <a:r>
              <a:rPr lang="zh-CN" altLang="en-US" sz="1400" dirty="0" smtClean="0">
                <a:solidFill>
                  <a:prstClr val="black"/>
                </a:solidFill>
                <a:latin typeface="微软雅黑" panose="020B0503020204020204" pitchFamily="34" charset="-122"/>
                <a:ea typeface="微软雅黑" panose="020B0503020204020204" pitchFamily="34" charset="-122"/>
              </a:rPr>
              <a:t>我国职业教育发展水平（含括大多数职教园区）还处于中低端水平，不能满足产业发展对高素质技能人才的需求；</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marL="285750" indent="-285750">
              <a:lnSpc>
                <a:spcPts val="1800"/>
              </a:lnSpc>
              <a:buFont typeface="Wingdings" panose="05000000000000000000" pitchFamily="2" charset="2"/>
              <a:buChar char="l"/>
            </a:pPr>
            <a:r>
              <a:rPr lang="zh-CN" altLang="en-US" sz="1400" b="1" dirty="0">
                <a:solidFill>
                  <a:prstClr val="black"/>
                </a:solidFill>
                <a:latin typeface="微软雅黑" panose="020B0503020204020204" pitchFamily="34" charset="-122"/>
                <a:ea typeface="微软雅黑" panose="020B0503020204020204" pitchFamily="34" charset="-122"/>
              </a:rPr>
              <a:t>校</a:t>
            </a:r>
            <a:r>
              <a:rPr lang="zh-CN" altLang="en-US" sz="1400" b="1" dirty="0" smtClean="0">
                <a:solidFill>
                  <a:prstClr val="black"/>
                </a:solidFill>
                <a:latin typeface="微软雅黑" panose="020B0503020204020204" pitchFamily="34" charset="-122"/>
                <a:ea typeface="微软雅黑" panose="020B0503020204020204" pitchFamily="34" charset="-122"/>
              </a:rPr>
              <a:t>企合作“两张皮”：</a:t>
            </a:r>
            <a:r>
              <a:rPr lang="zh-CN" altLang="en-US" sz="1400" dirty="0" smtClean="0">
                <a:solidFill>
                  <a:prstClr val="black"/>
                </a:solidFill>
                <a:latin typeface="微软雅黑" panose="020B0503020204020204" pitchFamily="34" charset="-122"/>
                <a:ea typeface="微软雅黑" panose="020B0503020204020204" pitchFamily="34" charset="-122"/>
              </a:rPr>
              <a:t>大多数职业院校与企业的合作停留在“表面”合作阶段，校企</a:t>
            </a:r>
            <a:r>
              <a:rPr lang="zh-CN" altLang="en-US" sz="1400" dirty="0">
                <a:solidFill>
                  <a:prstClr val="black"/>
                </a:solidFill>
                <a:latin typeface="微软雅黑" panose="020B0503020204020204" pitchFamily="34" charset="-122"/>
                <a:ea typeface="微软雅黑" panose="020B0503020204020204" pitchFamily="34" charset="-122"/>
              </a:rPr>
              <a:t>深度</a:t>
            </a:r>
            <a:r>
              <a:rPr lang="zh-CN" altLang="en-US" sz="1400" dirty="0" smtClean="0">
                <a:solidFill>
                  <a:prstClr val="black"/>
                </a:solidFill>
                <a:latin typeface="微软雅黑" panose="020B0503020204020204" pitchFamily="34" charset="-122"/>
                <a:ea typeface="微软雅黑" panose="020B0503020204020204" pitchFamily="34" charset="-122"/>
              </a:rPr>
              <a:t>合作</a:t>
            </a:r>
            <a:r>
              <a:rPr lang="zh-CN" altLang="en-US" sz="1400" dirty="0">
                <a:solidFill>
                  <a:prstClr val="black"/>
                </a:solidFill>
                <a:latin typeface="微软雅黑" panose="020B0503020204020204" pitchFamily="34" charset="-122"/>
                <a:ea typeface="微软雅黑" panose="020B0503020204020204" pitchFamily="34" charset="-122"/>
              </a:rPr>
              <a:t>模式</a:t>
            </a:r>
            <a:r>
              <a:rPr lang="zh-CN" altLang="en-US" sz="1400" dirty="0" smtClean="0">
                <a:solidFill>
                  <a:prstClr val="black"/>
                </a:solidFill>
                <a:latin typeface="微软雅黑" panose="020B0503020204020204" pitchFamily="34" charset="-122"/>
                <a:ea typeface="微软雅黑" panose="020B0503020204020204" pitchFamily="34" charset="-122"/>
              </a:rPr>
              <a:t>尚未形成。</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nvSpPr>
        <p:spPr>
          <a:xfrm>
            <a:off x="2756684" y="1358221"/>
            <a:ext cx="6340197" cy="400110"/>
          </a:xfrm>
          <a:prstGeom prst="rect">
            <a:avLst/>
          </a:prstGeom>
        </p:spPr>
        <p:txBody>
          <a:bodyPr wrap="none">
            <a:spAutoFit/>
          </a:bodyPr>
          <a:lstStyle/>
          <a:p>
            <a:r>
              <a:rPr lang="zh-CN" altLang="en-US" sz="2000" b="1" dirty="0">
                <a:solidFill>
                  <a:srgbClr val="0070C0"/>
                </a:solidFill>
                <a:latin typeface="微软雅黑" pitchFamily="34" charset="-122"/>
                <a:ea typeface="微软雅黑" pitchFamily="34" charset="-122"/>
              </a:rPr>
              <a:t>产教融合是培养高素质劳动者和技能型人才的根本途径</a:t>
            </a:r>
            <a:endParaRPr lang="zh-CN" altLang="en-US" sz="2000" b="1" dirty="0">
              <a:solidFill>
                <a:srgbClr val="0070C0"/>
              </a:solidFill>
            </a:endParaRPr>
          </a:p>
        </p:txBody>
      </p:sp>
      <p:grpSp>
        <p:nvGrpSpPr>
          <p:cNvPr id="55" name="组合 54"/>
          <p:cNvGrpSpPr/>
          <p:nvPr/>
        </p:nvGrpSpPr>
        <p:grpSpPr>
          <a:xfrm>
            <a:off x="1481438" y="4318587"/>
            <a:ext cx="9541567" cy="2196479"/>
            <a:chOff x="2119666" y="4116269"/>
            <a:chExt cx="9541566" cy="2196479"/>
          </a:xfrm>
        </p:grpSpPr>
        <p:grpSp>
          <p:nvGrpSpPr>
            <p:cNvPr id="56" name="组合 55"/>
            <p:cNvGrpSpPr/>
            <p:nvPr/>
          </p:nvGrpSpPr>
          <p:grpSpPr>
            <a:xfrm>
              <a:off x="2119666" y="4637120"/>
              <a:ext cx="1675382" cy="1111630"/>
              <a:chOff x="-70421" y="1885122"/>
              <a:chExt cx="1675382" cy="754725"/>
            </a:xfrm>
          </p:grpSpPr>
          <p:sp>
            <p:nvSpPr>
              <p:cNvPr id="84" name="圆角矩形 83"/>
              <p:cNvSpPr/>
              <p:nvPr/>
            </p:nvSpPr>
            <p:spPr>
              <a:xfrm>
                <a:off x="-70421" y="1978013"/>
                <a:ext cx="1675382" cy="557631"/>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经济步入</a:t>
                </a:r>
                <a:endParaRPr lang="en-US" altLang="zh-CN" b="1" dirty="0" smtClean="0">
                  <a:solidFill>
                    <a:prstClr val="white"/>
                  </a:solidFill>
                  <a:latin typeface="微软雅黑" panose="020B0503020204020204" pitchFamily="34" charset="-122"/>
                  <a:ea typeface="微软雅黑" panose="020B0503020204020204" pitchFamily="34" charset="-122"/>
                </a:endParaRPr>
              </a:p>
              <a:p>
                <a:pPr algn="ctr"/>
                <a:r>
                  <a:rPr lang="zh-CN" altLang="en-US" b="1" dirty="0" smtClean="0">
                    <a:solidFill>
                      <a:prstClr val="white"/>
                    </a:solidFill>
                    <a:latin typeface="微软雅黑" panose="020B0503020204020204" pitchFamily="34" charset="-122"/>
                    <a:ea typeface="微软雅黑" panose="020B0503020204020204" pitchFamily="34" charset="-122"/>
                  </a:rPr>
                  <a:t>新常态</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85" name="圆角矩形 4"/>
              <p:cNvSpPr/>
              <p:nvPr/>
            </p:nvSpPr>
            <p:spPr>
              <a:xfrm>
                <a:off x="25068" y="1885122"/>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400" b="1">
                  <a:solidFill>
                    <a:prstClr val="white"/>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4351913" y="4128150"/>
              <a:ext cx="2256626" cy="801687"/>
              <a:chOff x="1958727" y="1170185"/>
              <a:chExt cx="1851872" cy="801687"/>
            </a:xfrm>
          </p:grpSpPr>
          <p:sp>
            <p:nvSpPr>
              <p:cNvPr id="82" name="圆角矩形 81"/>
              <p:cNvSpPr/>
              <p:nvPr/>
            </p:nvSpPr>
            <p:spPr>
              <a:xfrm>
                <a:off x="1958727" y="1170185"/>
                <a:ext cx="1713682" cy="801687"/>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dirty="0" smtClean="0">
                    <a:solidFill>
                      <a:prstClr val="white"/>
                    </a:solidFill>
                    <a:latin typeface="微软雅黑" panose="020B0503020204020204" pitchFamily="34" charset="-122"/>
                    <a:ea typeface="微软雅黑" panose="020B0503020204020204" pitchFamily="34" charset="-122"/>
                  </a:rPr>
                  <a:t>产业转型升级</a:t>
                </a:r>
                <a:endParaRPr lang="en-US" altLang="zh-CN" sz="1600" b="1" dirty="0" smtClean="0">
                  <a:solidFill>
                    <a:prstClr val="white"/>
                  </a:solidFill>
                  <a:latin typeface="微软雅黑" panose="020B0503020204020204" pitchFamily="34" charset="-122"/>
                  <a:ea typeface="微软雅黑" panose="020B0503020204020204" pitchFamily="34" charset="-122"/>
                </a:endParaRPr>
              </a:p>
              <a:p>
                <a:pPr algn="ctr"/>
                <a:r>
                  <a:rPr lang="zh-CN" altLang="en-US" sz="1400" b="1" dirty="0" smtClean="0">
                    <a:solidFill>
                      <a:prstClr val="white"/>
                    </a:solidFill>
                    <a:latin typeface="微软雅黑" panose="020B0503020204020204" pitchFamily="34" charset="-122"/>
                    <a:ea typeface="微软雅黑" panose="020B0503020204020204" pitchFamily="34" charset="-122"/>
                  </a:rPr>
                  <a:t>（中国制造</a:t>
                </a:r>
                <a:r>
                  <a:rPr lang="en-US" altLang="zh-CN" sz="1400" b="1" dirty="0" smtClean="0">
                    <a:solidFill>
                      <a:prstClr val="white"/>
                    </a:solidFill>
                    <a:latin typeface="微软雅黑" panose="020B0503020204020204" pitchFamily="34" charset="-122"/>
                    <a:ea typeface="微软雅黑" panose="020B0503020204020204" pitchFamily="34" charset="-122"/>
                  </a:rPr>
                  <a:t>2025</a:t>
                </a:r>
                <a:r>
                  <a:rPr lang="zh-CN" altLang="en-US" sz="1400" b="1" dirty="0" smtClean="0">
                    <a:solidFill>
                      <a:prstClr val="white"/>
                    </a:solidFill>
                    <a:latin typeface="微软雅黑" panose="020B0503020204020204" pitchFamily="34" charset="-122"/>
                    <a:ea typeface="微软雅黑" panose="020B0503020204020204" pitchFamily="34" charset="-122"/>
                  </a:rPr>
                  <a:t>）</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83" name="圆角矩形 8"/>
              <p:cNvSpPr/>
              <p:nvPr/>
            </p:nvSpPr>
            <p:spPr>
              <a:xfrm>
                <a:off x="2254188" y="1193666"/>
                <a:ext cx="1556411"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400" b="1">
                  <a:solidFill>
                    <a:prstClr val="white"/>
                  </a:solidFill>
                  <a:latin typeface="微软雅黑" panose="020B0503020204020204" pitchFamily="34" charset="-122"/>
                  <a:ea typeface="微软雅黑" panose="020B0503020204020204" pitchFamily="34" charset="-122"/>
                </a:endParaRPr>
              </a:p>
            </p:txBody>
          </p:sp>
        </p:grpSp>
        <p:sp>
          <p:nvSpPr>
            <p:cNvPr id="71" name="圆角矩形 16"/>
            <p:cNvSpPr/>
            <p:nvPr/>
          </p:nvSpPr>
          <p:spPr>
            <a:xfrm>
              <a:off x="7452541" y="4895775"/>
              <a:ext cx="1556412" cy="859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400" b="1">
                <a:solidFill>
                  <a:prstClr val="white"/>
                </a:solidFill>
                <a:latin typeface="微软雅黑" panose="020B0503020204020204" pitchFamily="34" charset="-122"/>
                <a:ea typeface="微软雅黑" panose="020B0503020204020204" pitchFamily="34" charset="-122"/>
              </a:endParaRPr>
            </a:p>
          </p:txBody>
        </p:sp>
        <p:sp>
          <p:nvSpPr>
            <p:cNvPr id="72" name="圆角矩形 71"/>
            <p:cNvSpPr/>
            <p:nvPr/>
          </p:nvSpPr>
          <p:spPr>
            <a:xfrm>
              <a:off x="4351912" y="5511061"/>
              <a:ext cx="2088233" cy="801687"/>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职业教育创新</a:t>
              </a:r>
              <a:r>
                <a:rPr lang="zh-CN" altLang="en-US" sz="1600" b="1" dirty="0" smtClean="0">
                  <a:solidFill>
                    <a:prstClr val="white"/>
                  </a:solidFill>
                  <a:latin typeface="微软雅黑" panose="020B0503020204020204" pitchFamily="34" charset="-122"/>
                  <a:ea typeface="微软雅黑" panose="020B0503020204020204" pitchFamily="34" charset="-122"/>
                </a:rPr>
                <a:t>发展</a:t>
              </a:r>
              <a:r>
                <a:rPr lang="zh-CN" altLang="en-US" sz="1400" b="1" dirty="0" smtClean="0">
                  <a:solidFill>
                    <a:prstClr val="white"/>
                  </a:solidFill>
                  <a:latin typeface="微软雅黑" panose="020B0503020204020204" pitchFamily="34" charset="-122"/>
                  <a:ea typeface="微软雅黑" panose="020B0503020204020204" pitchFamily="34" charset="-122"/>
                </a:rPr>
                <a:t>（</a:t>
              </a:r>
              <a:r>
                <a:rPr lang="zh-CN" altLang="en-US" sz="1400" b="1" dirty="0">
                  <a:solidFill>
                    <a:prstClr val="white"/>
                  </a:solidFill>
                  <a:latin typeface="微软雅黑" panose="020B0503020204020204" pitchFamily="34" charset="-122"/>
                  <a:ea typeface="微软雅黑" panose="020B0503020204020204" pitchFamily="34" charset="-122"/>
                </a:rPr>
                <a:t>现代职业教育体系）</a:t>
              </a:r>
            </a:p>
          </p:txBody>
        </p:sp>
        <p:cxnSp>
          <p:nvCxnSpPr>
            <p:cNvPr id="73" name="直接箭头连接符 72"/>
            <p:cNvCxnSpPr>
              <a:stCxn id="84" idx="3"/>
              <a:endCxn id="82" idx="1"/>
            </p:cNvCxnSpPr>
            <p:nvPr/>
          </p:nvCxnSpPr>
          <p:spPr>
            <a:xfrm flipV="1">
              <a:off x="3795048" y="4528994"/>
              <a:ext cx="556865" cy="65561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84" idx="3"/>
              <a:endCxn id="72" idx="1"/>
            </p:cNvCxnSpPr>
            <p:nvPr/>
          </p:nvCxnSpPr>
          <p:spPr>
            <a:xfrm>
              <a:off x="3795048" y="5184605"/>
              <a:ext cx="556864" cy="72730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6944201" y="4116269"/>
              <a:ext cx="2088000" cy="801687"/>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dirty="0" smtClean="0">
                  <a:solidFill>
                    <a:prstClr val="white"/>
                  </a:solidFill>
                  <a:latin typeface="微软雅黑" panose="020B0503020204020204" pitchFamily="34" charset="-122"/>
                  <a:ea typeface="微软雅黑" panose="020B0503020204020204" pitchFamily="34" charset="-122"/>
                </a:rPr>
                <a:t>创新驱动发展战略</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76" name="圆角矩形 75"/>
            <p:cNvSpPr/>
            <p:nvPr/>
          </p:nvSpPr>
          <p:spPr>
            <a:xfrm>
              <a:off x="6944202" y="5494020"/>
              <a:ext cx="2087999" cy="801687"/>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dirty="0" smtClean="0">
                  <a:solidFill>
                    <a:prstClr val="white"/>
                  </a:solidFill>
                  <a:latin typeface="微软雅黑" panose="020B0503020204020204" pitchFamily="34" charset="-122"/>
                  <a:ea typeface="微软雅黑" panose="020B0503020204020204" pitchFamily="34" charset="-122"/>
                </a:rPr>
                <a:t>增强职业教育服务经济社会发展能力</a:t>
              </a:r>
              <a:endParaRPr lang="en-US" altLang="zh-CN" sz="1600" b="1" dirty="0" smtClean="0">
                <a:solidFill>
                  <a:prstClr val="white"/>
                </a:solidFill>
                <a:latin typeface="微软雅黑" panose="020B0503020204020204" pitchFamily="34" charset="-122"/>
                <a:ea typeface="微软雅黑" panose="020B0503020204020204" pitchFamily="34" charset="-122"/>
              </a:endParaRPr>
            </a:p>
          </p:txBody>
        </p:sp>
        <p:cxnSp>
          <p:nvCxnSpPr>
            <p:cNvPr id="77" name="直接箭头连接符 76"/>
            <p:cNvCxnSpPr>
              <a:stCxn id="82" idx="3"/>
            </p:cNvCxnSpPr>
            <p:nvPr/>
          </p:nvCxnSpPr>
          <p:spPr>
            <a:xfrm>
              <a:off x="6440146" y="4528994"/>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72" idx="3"/>
            </p:cNvCxnSpPr>
            <p:nvPr/>
          </p:nvCxnSpPr>
          <p:spPr>
            <a:xfrm>
              <a:off x="6440145" y="5911905"/>
              <a:ext cx="504057"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75" idx="3"/>
              <a:endCxn id="80" idx="1"/>
            </p:cNvCxnSpPr>
            <p:nvPr/>
          </p:nvCxnSpPr>
          <p:spPr>
            <a:xfrm>
              <a:off x="9032201" y="4517113"/>
              <a:ext cx="953649" cy="6758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0" name="圆角矩形 79"/>
            <p:cNvSpPr/>
            <p:nvPr/>
          </p:nvSpPr>
          <p:spPr>
            <a:xfrm>
              <a:off x="9985850" y="4782270"/>
              <a:ext cx="1675382" cy="821331"/>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国家战略</a:t>
              </a:r>
              <a:endParaRPr lang="zh-CN" altLang="en-US" b="1" dirty="0">
                <a:solidFill>
                  <a:prstClr val="white"/>
                </a:solidFill>
                <a:latin typeface="微软雅黑" panose="020B0503020204020204" pitchFamily="34" charset="-122"/>
                <a:ea typeface="微软雅黑" panose="020B0503020204020204" pitchFamily="34" charset="-122"/>
              </a:endParaRPr>
            </a:p>
          </p:txBody>
        </p:sp>
        <p:cxnSp>
          <p:nvCxnSpPr>
            <p:cNvPr id="81" name="直接箭头连接符 80"/>
            <p:cNvCxnSpPr>
              <a:stCxn id="76" idx="3"/>
              <a:endCxn id="80" idx="1"/>
            </p:cNvCxnSpPr>
            <p:nvPr/>
          </p:nvCxnSpPr>
          <p:spPr>
            <a:xfrm flipV="1">
              <a:off x="9032201" y="5192936"/>
              <a:ext cx="953649" cy="7019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832020" y="3083973"/>
            <a:ext cx="5138291" cy="1015663"/>
          </a:xfrm>
          <a:prstGeom prst="rect">
            <a:avLst/>
          </a:prstGeom>
        </p:spPr>
        <p:txBody>
          <a:bodyPr wrap="square">
            <a:spAutoFit/>
          </a:bodyPr>
          <a:lstStyle/>
          <a:p>
            <a:pPr marL="285750" indent="-285750">
              <a:lnSpc>
                <a:spcPts val="1800"/>
              </a:lnSpc>
              <a:buFont typeface="Wingdings" panose="05000000000000000000" pitchFamily="2" charset="2"/>
              <a:buChar char="l"/>
            </a:pPr>
            <a:r>
              <a:rPr lang="zh-CN" altLang="en-US" sz="1400" dirty="0" smtClean="0">
                <a:solidFill>
                  <a:prstClr val="black"/>
                </a:solidFill>
                <a:latin typeface="微软雅黑" panose="020B0503020204020204" pitchFamily="34" charset="-122"/>
                <a:ea typeface="微软雅黑" panose="020B0503020204020204" pitchFamily="34" charset="-122"/>
              </a:rPr>
              <a:t>产业结构升级，人才需求已经从人才数量要求转变为人才质量与数量的双重要求，高技术、高技能人才需求越来越显著；</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marL="285750" indent="-285750">
              <a:lnSpc>
                <a:spcPts val="1800"/>
              </a:lnSpc>
              <a:buFont typeface="Wingdings" panose="05000000000000000000" pitchFamily="2" charset="2"/>
              <a:buChar char="l"/>
            </a:pPr>
            <a:r>
              <a:rPr lang="zh-CN" altLang="en-US" sz="1400" dirty="0" smtClean="0">
                <a:solidFill>
                  <a:prstClr val="black"/>
                </a:solidFill>
                <a:latin typeface="微软雅黑" panose="020B0503020204020204" pitchFamily="34" charset="-122"/>
                <a:ea typeface="微软雅黑" panose="020B0503020204020204" pitchFamily="34" charset="-122"/>
              </a:rPr>
              <a:t>新一代智能生产线的建立要求大量的高职甚至应用型本科人才作为支撑。</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2" name="矩形 1"/>
          <p:cNvSpPr/>
          <p:nvPr/>
        </p:nvSpPr>
        <p:spPr>
          <a:xfrm>
            <a:off x="218669" y="646043"/>
            <a:ext cx="2077813" cy="452432"/>
          </a:xfrm>
          <a:prstGeom prst="rect">
            <a:avLst/>
          </a:prstGeom>
        </p:spPr>
        <p:txBody>
          <a:bodyPr wrap="none">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3. </a:t>
            </a:r>
            <a:r>
              <a:rPr lang="zh-CN" altLang="en-US" b="1" dirty="0" smtClean="0">
                <a:solidFill>
                  <a:srgbClr val="C00000"/>
                </a:solidFill>
                <a:latin typeface="微软雅黑" panose="020B0503020204020204" pitchFamily="34" charset="-122"/>
                <a:ea typeface="微软雅黑" panose="020B0503020204020204" pitchFamily="34" charset="-122"/>
              </a:rPr>
              <a:t>创新发展新挑战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1251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04</a:t>
            </a:r>
            <a:endParaRPr lang="zh-CN" altLang="en-US" sz="1600" b="1" dirty="0">
              <a:solidFill>
                <a:prstClr val="white"/>
              </a:solidFill>
            </a:endParaRPr>
          </a:p>
        </p:txBody>
      </p:sp>
      <p:cxnSp>
        <p:nvCxnSpPr>
          <p:cNvPr id="9" name="直接连接符 8"/>
          <p:cNvCxnSpPr/>
          <p:nvPr/>
        </p:nvCxnSpPr>
        <p:spPr>
          <a:xfrm>
            <a:off x="1768416" y="404813"/>
            <a:ext cx="98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007690" y="1520428"/>
            <a:ext cx="8067458" cy="1274195"/>
          </a:xfrm>
          <a:prstGeom prst="rect">
            <a:avLst/>
          </a:prstGeom>
        </p:spPr>
        <p:txBody>
          <a:bodyPr wrap="square">
            <a:spAutoFit/>
          </a:bodyPr>
          <a:lstStyle/>
          <a:p>
            <a:pPr marL="171450" indent="-171450" algn="just">
              <a:lnSpc>
                <a:spcPct val="120000"/>
              </a:lnSpc>
              <a:buClr>
                <a:prstClr val="black">
                  <a:lumMod val="85000"/>
                  <a:lumOff val="15000"/>
                </a:prstClr>
              </a:buClr>
              <a:buFont typeface="Wingdings" panose="05000000000000000000" pitchFamily="2" charset="2"/>
              <a:buChar char="Ø"/>
            </a:pPr>
            <a:r>
              <a:rPr lang="zh-CN" altLang="en-US" sz="1600" dirty="0" smtClean="0">
                <a:solidFill>
                  <a:prstClr val="black"/>
                </a:solidFill>
                <a:latin typeface="微软雅黑" pitchFamily="34" charset="-122"/>
                <a:ea typeface="微软雅黑" pitchFamily="34" charset="-122"/>
              </a:rPr>
              <a:t>整合</a:t>
            </a:r>
            <a:r>
              <a:rPr lang="zh-CN" altLang="en-US" sz="1600" dirty="0">
                <a:solidFill>
                  <a:prstClr val="black"/>
                </a:solidFill>
                <a:latin typeface="微软雅黑" pitchFamily="34" charset="-122"/>
                <a:ea typeface="微软雅黑" pitchFamily="34" charset="-122"/>
              </a:rPr>
              <a:t>多方资源</a:t>
            </a:r>
            <a:r>
              <a:rPr lang="zh-CN" altLang="en-US" sz="1600" dirty="0" smtClean="0">
                <a:solidFill>
                  <a:prstClr val="black"/>
                </a:solidFill>
                <a:latin typeface="微软雅黑" pitchFamily="34" charset="-122"/>
                <a:ea typeface="微软雅黑" pitchFamily="34" charset="-122"/>
              </a:rPr>
              <a:t>，</a:t>
            </a:r>
            <a:r>
              <a:rPr lang="zh-CN" altLang="en-US" sz="1600" dirty="0">
                <a:solidFill>
                  <a:prstClr val="black"/>
                </a:solidFill>
                <a:latin typeface="微软雅黑" pitchFamily="34" charset="-122"/>
                <a:ea typeface="微软雅黑" pitchFamily="34" charset="-122"/>
              </a:rPr>
              <a:t>抢抓</a:t>
            </a:r>
            <a:r>
              <a:rPr lang="zh-CN" altLang="en-US" sz="1600" dirty="0" smtClean="0">
                <a:solidFill>
                  <a:prstClr val="black"/>
                </a:solidFill>
                <a:latin typeface="微软雅黑" pitchFamily="34" charset="-122"/>
                <a:ea typeface="微软雅黑" pitchFamily="34" charset="-122"/>
              </a:rPr>
              <a:t>机遇</a:t>
            </a:r>
            <a:endParaRPr lang="en-US" altLang="zh-CN" sz="1600" dirty="0" smtClean="0">
              <a:solidFill>
                <a:prstClr val="black"/>
              </a:solidFill>
              <a:latin typeface="微软雅黑" pitchFamily="34" charset="-122"/>
              <a:ea typeface="微软雅黑" pitchFamily="34" charset="-122"/>
            </a:endParaRPr>
          </a:p>
          <a:p>
            <a:pPr marL="171450" indent="-171450" algn="just">
              <a:lnSpc>
                <a:spcPct val="120000"/>
              </a:lnSpc>
              <a:buClr>
                <a:prstClr val="black">
                  <a:lumMod val="85000"/>
                  <a:lumOff val="15000"/>
                </a:prstClr>
              </a:buClr>
              <a:buFont typeface="Wingdings" panose="05000000000000000000" pitchFamily="2" charset="2"/>
              <a:buChar char="Ø"/>
            </a:pPr>
            <a:r>
              <a:rPr lang="zh-CN" altLang="en-US" sz="1600" dirty="0" smtClean="0">
                <a:solidFill>
                  <a:prstClr val="black"/>
                </a:solidFill>
                <a:latin typeface="微软雅黑" pitchFamily="34" charset="-122"/>
                <a:ea typeface="微软雅黑" pitchFamily="34" charset="-122"/>
              </a:rPr>
              <a:t>打通“教育━产业━区域发展”各环节</a:t>
            </a:r>
            <a:endParaRPr lang="en-US" altLang="zh-CN" sz="1600" dirty="0" smtClean="0">
              <a:solidFill>
                <a:prstClr val="black"/>
              </a:solidFill>
              <a:latin typeface="微软雅黑" pitchFamily="34" charset="-122"/>
              <a:ea typeface="微软雅黑" pitchFamily="34" charset="-122"/>
            </a:endParaRPr>
          </a:p>
          <a:p>
            <a:pPr marL="171450" indent="-171450" algn="just">
              <a:lnSpc>
                <a:spcPct val="120000"/>
              </a:lnSpc>
              <a:buClr>
                <a:prstClr val="black">
                  <a:lumMod val="85000"/>
                  <a:lumOff val="15000"/>
                </a:prstClr>
              </a:buClr>
              <a:buFont typeface="Wingdings" panose="05000000000000000000" pitchFamily="2" charset="2"/>
              <a:buChar char="Ø"/>
            </a:pPr>
            <a:r>
              <a:rPr lang="zh-CN" altLang="en-US" sz="1600" dirty="0">
                <a:solidFill>
                  <a:prstClr val="black"/>
                </a:solidFill>
                <a:latin typeface="微软雅黑" pitchFamily="34" charset="-122"/>
                <a:ea typeface="微软雅黑" pitchFamily="34" charset="-122"/>
              </a:rPr>
              <a:t>助力地方或区域形成</a:t>
            </a:r>
            <a:r>
              <a:rPr lang="zh-CN" altLang="zh-CN" sz="1600" dirty="0">
                <a:solidFill>
                  <a:prstClr val="black"/>
                </a:solidFill>
                <a:latin typeface="微软雅黑" pitchFamily="34" charset="-122"/>
                <a:ea typeface="微软雅黑" pitchFamily="34" charset="-122"/>
              </a:rPr>
              <a:t>人才和教育吸引力</a:t>
            </a:r>
            <a:r>
              <a:rPr lang="zh-CN" altLang="en-US" sz="1600" dirty="0">
                <a:solidFill>
                  <a:prstClr val="black"/>
                </a:solidFill>
                <a:latin typeface="微软雅黑" pitchFamily="34" charset="-122"/>
                <a:ea typeface="微软雅黑" pitchFamily="34" charset="-122"/>
              </a:rPr>
              <a:t>，构建技能人才招商新模式</a:t>
            </a:r>
            <a:endParaRPr lang="en-US" altLang="zh-CN" sz="1600" dirty="0">
              <a:solidFill>
                <a:prstClr val="black"/>
              </a:solidFill>
              <a:latin typeface="微软雅黑" pitchFamily="34" charset="-122"/>
              <a:ea typeface="微软雅黑" pitchFamily="34" charset="-122"/>
            </a:endParaRPr>
          </a:p>
          <a:p>
            <a:pPr marL="171450" indent="-171450" algn="just">
              <a:lnSpc>
                <a:spcPct val="120000"/>
              </a:lnSpc>
              <a:buClr>
                <a:prstClr val="black">
                  <a:lumMod val="85000"/>
                  <a:lumOff val="15000"/>
                </a:prstClr>
              </a:buClr>
              <a:buFont typeface="Wingdings" panose="05000000000000000000" pitchFamily="2" charset="2"/>
              <a:buChar char="Ø"/>
            </a:pPr>
            <a:r>
              <a:rPr lang="zh-CN" altLang="en-US" sz="1600" dirty="0">
                <a:solidFill>
                  <a:prstClr val="black"/>
                </a:solidFill>
                <a:latin typeface="微软雅黑" pitchFamily="34" charset="-122"/>
                <a:ea typeface="微软雅黑" pitchFamily="34" charset="-122"/>
              </a:rPr>
              <a:t>为地方或区域中长期发展打造人才动力与智力基础。</a:t>
            </a:r>
          </a:p>
        </p:txBody>
      </p:sp>
      <p:sp>
        <p:nvSpPr>
          <p:cNvPr id="20" name="MH_Other_5"/>
          <p:cNvSpPr>
            <a:spLocks noChangeArrowheads="1"/>
          </p:cNvSpPr>
          <p:nvPr>
            <p:custDataLst>
              <p:tags r:id="rId1"/>
            </p:custDataLst>
          </p:nvPr>
        </p:nvSpPr>
        <p:spPr bwMode="auto">
          <a:xfrm>
            <a:off x="228926" y="915204"/>
            <a:ext cx="2312394"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chemeClr val="bg1"/>
                </a:solidFill>
                <a:ea typeface="微软雅黑" pitchFamily="34" charset="-122"/>
              </a:rPr>
              <a:t>（二）</a:t>
            </a:r>
            <a:r>
              <a:rPr lang="zh-CN" altLang="en-US" sz="2000" b="1" dirty="0">
                <a:solidFill>
                  <a:schemeClr val="bg1"/>
                </a:solidFill>
                <a:latin typeface="微软雅黑" panose="020B0503020204020204" pitchFamily="34" charset="-122"/>
                <a:ea typeface="微软雅黑" panose="020B0503020204020204" pitchFamily="34" charset="-122"/>
              </a:rPr>
              <a:t>建设</a:t>
            </a:r>
            <a:r>
              <a:rPr lang="zh-CN" altLang="en-US" sz="2000" b="1" dirty="0" smtClean="0">
                <a:solidFill>
                  <a:schemeClr val="bg1"/>
                </a:solidFill>
                <a:latin typeface="微软雅黑" panose="020B0503020204020204" pitchFamily="34" charset="-122"/>
                <a:ea typeface="微软雅黑" panose="020B0503020204020204" pitchFamily="34" charset="-122"/>
              </a:rPr>
              <a:t>意义</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873621" y="2893111"/>
            <a:ext cx="10521625" cy="3276732"/>
            <a:chOff x="-252536" y="2655415"/>
            <a:chExt cx="10521625" cy="3276732"/>
          </a:xfrm>
        </p:grpSpPr>
        <p:grpSp>
          <p:nvGrpSpPr>
            <p:cNvPr id="25" name="组合 24"/>
            <p:cNvGrpSpPr/>
            <p:nvPr/>
          </p:nvGrpSpPr>
          <p:grpSpPr>
            <a:xfrm>
              <a:off x="-252536" y="3555887"/>
              <a:ext cx="1440160" cy="1279839"/>
              <a:chOff x="1587" y="1742895"/>
              <a:chExt cx="1603374" cy="1189995"/>
            </a:xfrm>
          </p:grpSpPr>
          <p:sp>
            <p:nvSpPr>
              <p:cNvPr id="49" name="圆角矩形 48"/>
              <p:cNvSpPr/>
              <p:nvPr/>
            </p:nvSpPr>
            <p:spPr>
              <a:xfrm>
                <a:off x="1587" y="1742895"/>
                <a:ext cx="1603374" cy="1189995"/>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smtClean="0">
                    <a:solidFill>
                      <a:prstClr val="white"/>
                    </a:solidFill>
                    <a:latin typeface="微软雅黑" panose="020B0503020204020204" pitchFamily="34" charset="-122"/>
                    <a:ea typeface="微软雅黑" panose="020B0503020204020204" pitchFamily="34" charset="-122"/>
                  </a:rPr>
                  <a:t>产教融合</a:t>
                </a:r>
                <a:endParaRPr lang="en-US" altLang="zh-CN" sz="2000" b="1" smtClean="0">
                  <a:solidFill>
                    <a:prstClr val="white"/>
                  </a:solidFill>
                  <a:latin typeface="微软雅黑" panose="020B0503020204020204" pitchFamily="34" charset="-122"/>
                  <a:ea typeface="微软雅黑" panose="020B0503020204020204" pitchFamily="34" charset="-122"/>
                </a:endParaRPr>
              </a:p>
            </p:txBody>
          </p:sp>
          <p:sp>
            <p:nvSpPr>
              <p:cNvPr id="50" name="圆角矩形 4"/>
              <p:cNvSpPr/>
              <p:nvPr/>
            </p:nvSpPr>
            <p:spPr>
              <a:xfrm>
                <a:off x="25068" y="1885122"/>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7684556" y="3555887"/>
              <a:ext cx="2584533" cy="1281600"/>
              <a:chOff x="4514518" y="1395808"/>
              <a:chExt cx="3782446" cy="1037035"/>
            </a:xfrm>
          </p:grpSpPr>
          <p:sp>
            <p:nvSpPr>
              <p:cNvPr id="47" name="圆角矩形 46"/>
              <p:cNvSpPr/>
              <p:nvPr/>
            </p:nvSpPr>
            <p:spPr>
              <a:xfrm>
                <a:off x="6189534" y="1395808"/>
                <a:ext cx="2107430" cy="1037035"/>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dirty="0" smtClean="0">
                    <a:solidFill>
                      <a:prstClr val="white"/>
                    </a:solidFill>
                    <a:latin typeface="微软雅黑" panose="020B0503020204020204" pitchFamily="34" charset="-122"/>
                    <a:ea typeface="微软雅黑" panose="020B0503020204020204" pitchFamily="34" charset="-122"/>
                  </a:rPr>
                  <a:t>共同发展</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8" name="圆角矩形 16"/>
              <p:cNvSpPr/>
              <p:nvPr/>
            </p:nvSpPr>
            <p:spPr>
              <a:xfrm>
                <a:off x="4514518" y="1654637"/>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921035" y="2655415"/>
              <a:ext cx="6295266" cy="1485529"/>
              <a:chOff x="1921035" y="2456124"/>
              <a:chExt cx="6295266" cy="1485529"/>
            </a:xfrm>
          </p:grpSpPr>
          <p:sp>
            <p:nvSpPr>
              <p:cNvPr id="24" name="矩形 23"/>
              <p:cNvSpPr/>
              <p:nvPr/>
            </p:nvSpPr>
            <p:spPr>
              <a:xfrm>
                <a:off x="1921035" y="2456124"/>
                <a:ext cx="6295266" cy="1485529"/>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2019925" y="2503464"/>
                <a:ext cx="2606389"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互为支撑</a:t>
                </a:r>
                <a:endParaRPr lang="en-US" altLang="zh-CN" b="1" dirty="0" smtClean="0">
                  <a:solidFill>
                    <a:prstClr val="white"/>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5206629" y="2503464"/>
                <a:ext cx="2882294"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互</a:t>
                </a:r>
                <a:r>
                  <a:rPr lang="zh-CN" altLang="en-US" b="1" smtClean="0">
                    <a:solidFill>
                      <a:prstClr val="white"/>
                    </a:solidFill>
                    <a:latin typeface="微软雅黑" panose="020B0503020204020204" pitchFamily="34" charset="-122"/>
                    <a:ea typeface="微软雅黑" panose="020B0503020204020204" pitchFamily="34" charset="-122"/>
                  </a:rPr>
                  <a:t>为</a:t>
                </a:r>
                <a:r>
                  <a:rPr lang="zh-CN" altLang="en-US" b="1">
                    <a:solidFill>
                      <a:prstClr val="white"/>
                    </a:solidFill>
                    <a:latin typeface="微软雅黑" panose="020B0503020204020204" pitchFamily="34" charset="-122"/>
                    <a:ea typeface="微软雅黑" panose="020B0503020204020204" pitchFamily="34" charset="-122"/>
                  </a:rPr>
                  <a:t>动力</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1947747" y="3144374"/>
                <a:ext cx="2678567" cy="738664"/>
              </a:xfrm>
              <a:prstGeom prst="rect">
                <a:avLst/>
              </a:prstGeom>
              <a:noFill/>
            </p:spPr>
            <p:txBody>
              <a:bodyPr wrap="square" rtlCol="0">
                <a:spAutoFit/>
              </a:bodyPr>
              <a:lstStyle/>
              <a:p>
                <a:pPr marL="171450" indent="-171450">
                  <a:buFont typeface="Arial" panose="020B0604020202020204" pitchFamily="34" charset="0"/>
                  <a:buChar char="•"/>
                </a:pPr>
                <a:r>
                  <a:rPr lang="zh-CN" altLang="en-US" sz="1400" b="1" dirty="0" smtClean="0">
                    <a:solidFill>
                      <a:prstClr val="black"/>
                    </a:solidFill>
                    <a:latin typeface="微软雅黑" panose="020B0503020204020204" pitchFamily="34" charset="-122"/>
                    <a:ea typeface="微软雅黑" panose="020B0503020204020204" pitchFamily="34" charset="-122"/>
                  </a:rPr>
                  <a:t>职业教育为产业发展提供高素质技能人才</a:t>
                </a:r>
                <a:r>
                  <a:rPr lang="zh-CN" altLang="en-US" sz="1400" b="1" dirty="0">
                    <a:solidFill>
                      <a:prstClr val="black"/>
                    </a:solidFill>
                    <a:latin typeface="微软雅黑" panose="020B0503020204020204" pitchFamily="34" charset="-122"/>
                    <a:ea typeface="微软雅黑" panose="020B0503020204020204" pitchFamily="34" charset="-122"/>
                  </a:rPr>
                  <a:t>；</a:t>
                </a:r>
                <a:endParaRPr lang="en-US" altLang="zh-CN" sz="1400" b="1"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产业资源可转化为教育</a:t>
                </a:r>
                <a:r>
                  <a:rPr lang="zh-CN" altLang="en-US" sz="1400" b="1" dirty="0" smtClean="0">
                    <a:solidFill>
                      <a:prstClr val="black"/>
                    </a:solidFill>
                    <a:latin typeface="微软雅黑" panose="020B0503020204020204" pitchFamily="34" charset="-122"/>
                    <a:ea typeface="微软雅黑" panose="020B0503020204020204" pitchFamily="34" charset="-122"/>
                  </a:rPr>
                  <a:t>资源</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5162642" y="3127216"/>
                <a:ext cx="2925333" cy="738664"/>
              </a:xfrm>
              <a:prstGeom prst="rect">
                <a:avLst/>
              </a:prstGeom>
              <a:noFill/>
            </p:spPr>
            <p:txBody>
              <a:bodyPr wrap="square" rtlCol="0">
                <a:spAutoFit/>
              </a:bodyPr>
              <a:lstStyle/>
              <a:p>
                <a:pPr marL="171450" indent="-171450">
                  <a:buFont typeface="Arial" panose="020B0604020202020204" pitchFamily="34" charset="0"/>
                  <a:buChar char="•"/>
                </a:pPr>
                <a:r>
                  <a:rPr lang="zh-CN" altLang="en-US" sz="1400" b="1" dirty="0" smtClean="0">
                    <a:solidFill>
                      <a:prstClr val="black"/>
                    </a:solidFill>
                    <a:latin typeface="微软雅黑" panose="020B0503020204020204" pitchFamily="34" charset="-122"/>
                    <a:ea typeface="微软雅黑" panose="020B0503020204020204" pitchFamily="34" charset="-122"/>
                  </a:rPr>
                  <a:t>职业院校通过科研和技术协同创新，促进产业转型升级</a:t>
                </a:r>
                <a:r>
                  <a:rPr lang="zh-CN" altLang="en-US" sz="1400" b="1" dirty="0">
                    <a:solidFill>
                      <a:prstClr val="black"/>
                    </a:solidFill>
                    <a:latin typeface="微软雅黑" panose="020B0503020204020204" pitchFamily="34" charset="-122"/>
                    <a:ea typeface="微软雅黑" panose="020B0503020204020204" pitchFamily="34" charset="-122"/>
                  </a:rPr>
                  <a:t>；</a:t>
                </a:r>
                <a:endParaRPr lang="en-US" altLang="zh-CN" sz="1400" b="1"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400" b="1" dirty="0" smtClean="0">
                    <a:solidFill>
                      <a:prstClr val="black"/>
                    </a:solidFill>
                    <a:latin typeface="微软雅黑" panose="020B0503020204020204" pitchFamily="34" charset="-122"/>
                    <a:ea typeface="微软雅黑" panose="020B0503020204020204" pitchFamily="34" charset="-122"/>
                  </a:rPr>
                  <a:t>产业发展带动职业教育的发展</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40" name="KSO_Shape"/>
              <p:cNvSpPr/>
              <p:nvPr/>
            </p:nvSpPr>
            <p:spPr>
              <a:xfrm>
                <a:off x="4626315" y="2496580"/>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42" name="直接箭头连接符 41"/>
            <p:cNvCxnSpPr>
              <a:stCxn id="49" idx="3"/>
              <a:endCxn id="24" idx="1"/>
            </p:cNvCxnSpPr>
            <p:nvPr/>
          </p:nvCxnSpPr>
          <p:spPr>
            <a:xfrm flipV="1">
              <a:off x="1187624" y="3398180"/>
              <a:ext cx="733411" cy="797627"/>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49" idx="3"/>
              <a:endCxn id="23" idx="1"/>
            </p:cNvCxnSpPr>
            <p:nvPr/>
          </p:nvCxnSpPr>
          <p:spPr>
            <a:xfrm>
              <a:off x="1187624" y="4195807"/>
              <a:ext cx="743285" cy="88594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47" idx="1"/>
            </p:cNvCxnSpPr>
            <p:nvPr/>
          </p:nvCxnSpPr>
          <p:spPr>
            <a:xfrm>
              <a:off x="8252857" y="3328780"/>
              <a:ext cx="576224" cy="867907"/>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930909" y="4196687"/>
              <a:ext cx="6898180" cy="1735460"/>
              <a:chOff x="1930909" y="4454593"/>
              <a:chExt cx="6898180" cy="1735460"/>
            </a:xfrm>
          </p:grpSpPr>
          <p:sp>
            <p:nvSpPr>
              <p:cNvPr id="23" name="矩形 22"/>
              <p:cNvSpPr/>
              <p:nvPr/>
            </p:nvSpPr>
            <p:spPr>
              <a:xfrm>
                <a:off x="1930909" y="4489270"/>
                <a:ext cx="6285392" cy="1700783"/>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2019926" y="4563496"/>
                <a:ext cx="260638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集约发展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5266565" y="4569285"/>
                <a:ext cx="282235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创新发展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1955987" y="5235946"/>
                <a:ext cx="2678567" cy="738664"/>
              </a:xfrm>
              <a:prstGeom prst="rect">
                <a:avLst/>
              </a:prstGeom>
              <a:noFill/>
            </p:spPr>
            <p:txBody>
              <a:bodyPr wrap="square" rtlCol="0">
                <a:spAutoFit/>
              </a:bodyPr>
              <a:lstStyle/>
              <a:p>
                <a:pPr marL="171450" indent="-171450">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聚集人才、资本、技术、管理等</a:t>
                </a:r>
                <a:r>
                  <a:rPr lang="zh-CN" altLang="en-US" sz="1400" b="1" dirty="0" smtClean="0">
                    <a:solidFill>
                      <a:prstClr val="black"/>
                    </a:solidFill>
                    <a:latin typeface="微软雅黑" panose="020B0503020204020204" pitchFamily="34" charset="-122"/>
                    <a:ea typeface="微软雅黑" panose="020B0503020204020204" pitchFamily="34" charset="-122"/>
                  </a:rPr>
                  <a:t>要素，产生规模效应，实现职业教育和产业的集约发展。</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5022137" y="5235186"/>
                <a:ext cx="3243881" cy="954107"/>
              </a:xfrm>
              <a:prstGeom prst="rect">
                <a:avLst/>
              </a:prstGeom>
              <a:noFill/>
            </p:spPr>
            <p:txBody>
              <a:bodyPr wrap="square" rtlCol="0">
                <a:spAutoFit/>
              </a:bodyPr>
              <a:lstStyle/>
              <a:p>
                <a:pPr marL="171450" indent="-171450">
                  <a:buFont typeface="Arial" panose="020B0604020202020204" pitchFamily="34" charset="0"/>
                  <a:buChar char="•"/>
                </a:pPr>
                <a:r>
                  <a:rPr lang="zh-CN" altLang="en-US" sz="1400" b="1" dirty="0" smtClean="0">
                    <a:solidFill>
                      <a:prstClr val="black"/>
                    </a:solidFill>
                    <a:latin typeface="微软雅黑" panose="020B0503020204020204" pitchFamily="34" charset="-122"/>
                    <a:ea typeface="微软雅黑" panose="020B0503020204020204" pitchFamily="34" charset="-122"/>
                  </a:rPr>
                  <a:t>职业教育：中</a:t>
                </a:r>
                <a:r>
                  <a:rPr lang="en-US" altLang="zh-CN" sz="1400" b="1" dirty="0" smtClean="0">
                    <a:solidFill>
                      <a:prstClr val="black"/>
                    </a:solidFill>
                    <a:latin typeface="微软雅黑" panose="020B0503020204020204" pitchFamily="34" charset="-122"/>
                    <a:ea typeface="微软雅黑" panose="020B0503020204020204" pitchFamily="34" charset="-122"/>
                  </a:rPr>
                  <a:t>-</a:t>
                </a:r>
                <a:r>
                  <a:rPr lang="zh-CN" altLang="en-US" sz="1400" b="1" dirty="0" smtClean="0">
                    <a:solidFill>
                      <a:prstClr val="black"/>
                    </a:solidFill>
                    <a:latin typeface="微软雅黑" panose="020B0503020204020204" pitchFamily="34" charset="-122"/>
                    <a:ea typeface="微软雅黑" panose="020B0503020204020204" pitchFamily="34" charset="-122"/>
                  </a:rPr>
                  <a:t>高</a:t>
                </a:r>
                <a:r>
                  <a:rPr lang="en-US" altLang="zh-CN" sz="1400" b="1" dirty="0" smtClean="0">
                    <a:solidFill>
                      <a:prstClr val="black"/>
                    </a:solidFill>
                    <a:latin typeface="微软雅黑" panose="020B0503020204020204" pitchFamily="34" charset="-122"/>
                    <a:ea typeface="微软雅黑" panose="020B0503020204020204" pitchFamily="34" charset="-122"/>
                  </a:rPr>
                  <a:t>-</a:t>
                </a:r>
                <a:r>
                  <a:rPr lang="zh-CN" altLang="en-US" sz="1400" b="1" dirty="0" smtClean="0">
                    <a:solidFill>
                      <a:prstClr val="black"/>
                    </a:solidFill>
                    <a:latin typeface="微软雅黑" panose="020B0503020204020204" pitchFamily="34" charset="-122"/>
                    <a:ea typeface="微软雅黑" panose="020B0503020204020204" pitchFamily="34" charset="-122"/>
                  </a:rPr>
                  <a:t>应本贯通式发展，现代学徒制，校中厂，厂中校；</a:t>
                </a:r>
                <a:endParaRPr lang="en-US" altLang="zh-CN" sz="1400" b="1"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产业</a:t>
                </a:r>
                <a:r>
                  <a:rPr lang="zh-CN" altLang="en-US" sz="1400" b="1" dirty="0" smtClean="0">
                    <a:solidFill>
                      <a:prstClr val="black"/>
                    </a:solidFill>
                    <a:latin typeface="微软雅黑" panose="020B0503020204020204" pitchFamily="34" charset="-122"/>
                    <a:ea typeface="微软雅黑" panose="020B0503020204020204" pitchFamily="34" charset="-122"/>
                  </a:rPr>
                  <a:t>发展：</a:t>
                </a:r>
                <a:r>
                  <a:rPr lang="zh-CN" altLang="en-US" sz="1400" b="1" dirty="0">
                    <a:solidFill>
                      <a:prstClr val="black"/>
                    </a:solidFill>
                    <a:latin typeface="微软雅黑" panose="020B0503020204020204" pitchFamily="34" charset="-122"/>
                    <a:ea typeface="微软雅黑" panose="020B0503020204020204" pitchFamily="34" charset="-122"/>
                  </a:rPr>
                  <a:t>职业教育贯穿产业发展全</a:t>
                </a:r>
                <a:r>
                  <a:rPr lang="zh-CN" altLang="en-US" sz="1400" b="1" dirty="0" smtClean="0">
                    <a:solidFill>
                      <a:prstClr val="black"/>
                    </a:solidFill>
                    <a:latin typeface="微软雅黑" panose="020B0503020204020204" pitchFamily="34" charset="-122"/>
                    <a:ea typeface="微软雅黑" panose="020B0503020204020204" pitchFamily="34" charset="-122"/>
                  </a:rPr>
                  <a:t>链条</a:t>
                </a:r>
                <a:r>
                  <a:rPr lang="zh-CN" altLang="en-US" sz="1400" b="1" dirty="0">
                    <a:solidFill>
                      <a:prstClr val="black"/>
                    </a:solidFill>
                    <a:latin typeface="微软雅黑" panose="020B0503020204020204" pitchFamily="34" charset="-122"/>
                    <a:ea typeface="微软雅黑" panose="020B0503020204020204" pitchFamily="34" charset="-122"/>
                  </a:rPr>
                  <a:t>。</a:t>
                </a:r>
              </a:p>
            </p:txBody>
          </p:sp>
          <p:sp>
            <p:nvSpPr>
              <p:cNvPr id="41" name="KSO_Shape"/>
              <p:cNvSpPr/>
              <p:nvPr/>
            </p:nvSpPr>
            <p:spPr>
              <a:xfrm>
                <a:off x="4626315" y="4576024"/>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46" name="直接箭头连接符 45"/>
              <p:cNvCxnSpPr>
                <a:endCxn id="47" idx="1"/>
              </p:cNvCxnSpPr>
              <p:nvPr/>
            </p:nvCxnSpPr>
            <p:spPr>
              <a:xfrm flipV="1">
                <a:off x="8262731" y="4454593"/>
                <a:ext cx="566358" cy="1080714"/>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02282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05</a:t>
            </a:r>
            <a:endParaRPr lang="zh-CN" altLang="en-US" sz="1600" b="1" dirty="0">
              <a:solidFill>
                <a:prstClr val="white"/>
              </a:solidFill>
            </a:endParaRPr>
          </a:p>
        </p:txBody>
      </p:sp>
      <p:grpSp>
        <p:nvGrpSpPr>
          <p:cNvPr id="6" name="组合 5"/>
          <p:cNvGrpSpPr/>
          <p:nvPr/>
        </p:nvGrpSpPr>
        <p:grpSpPr>
          <a:xfrm>
            <a:off x="2" y="404813"/>
            <a:ext cx="9077323" cy="241230"/>
            <a:chOff x="2" y="404813"/>
            <a:chExt cx="9227131" cy="241230"/>
          </a:xfrm>
        </p:grpSpPr>
        <p:grpSp>
          <p:nvGrpSpPr>
            <p:cNvPr id="32" name="组合 31"/>
            <p:cNvGrpSpPr/>
            <p:nvPr/>
          </p:nvGrpSpPr>
          <p:grpSpPr>
            <a:xfrm>
              <a:off x="2" y="404813"/>
              <a:ext cx="1768415" cy="241230"/>
              <a:chOff x="0" y="404813"/>
              <a:chExt cx="1794013" cy="241230"/>
            </a:xfrm>
          </p:grpSpPr>
          <p:cxnSp>
            <p:nvCxnSpPr>
              <p:cNvPr id="38" name="直接连接符 37"/>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p:nvCxnSpPr>
          <p:spPr>
            <a:xfrm>
              <a:off x="1768417" y="404813"/>
              <a:ext cx="74587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a:xfrm>
            <a:off x="1462849" y="1930499"/>
            <a:ext cx="9041769" cy="400110"/>
          </a:xfrm>
          <a:prstGeom prst="rect">
            <a:avLst/>
          </a:prstGeom>
        </p:spPr>
        <p:txBody>
          <a:bodyPr wrap="square">
            <a:spAutoFit/>
          </a:bodyPr>
          <a:lstStyle/>
          <a:p>
            <a:pPr marL="342900" indent="-342900">
              <a:lnSpc>
                <a:spcPts val="2400"/>
              </a:lnSpc>
              <a:buFont typeface="Wingdings" panose="05000000000000000000" pitchFamily="2" charset="2"/>
              <a:buChar char="l"/>
            </a:pPr>
            <a:r>
              <a:rPr lang="zh-CN" altLang="en-US" sz="2000" b="1" smtClean="0">
                <a:solidFill>
                  <a:srgbClr val="0070C0"/>
                </a:solidFill>
                <a:latin typeface="微软雅黑" panose="020B0503020204020204" pitchFamily="34" charset="-122"/>
                <a:ea typeface="微软雅黑" panose="020B0503020204020204" pitchFamily="34" charset="-122"/>
              </a:rPr>
              <a:t>促进</a:t>
            </a:r>
            <a:r>
              <a:rPr lang="zh-CN" altLang="en-US" sz="2000" b="1" dirty="0" smtClean="0">
                <a:solidFill>
                  <a:srgbClr val="0070C0"/>
                </a:solidFill>
                <a:latin typeface="微软雅黑" panose="020B0503020204020204" pitchFamily="34" charset="-122"/>
                <a:ea typeface="微软雅黑" panose="020B0503020204020204" pitchFamily="34" charset="-122"/>
              </a:rPr>
              <a:t>“产</a:t>
            </a:r>
            <a:r>
              <a:rPr lang="en-US" altLang="zh-CN" sz="2000" b="1" dirty="0" smtClean="0">
                <a:solidFill>
                  <a:srgbClr val="0070C0"/>
                </a:solidFill>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学</a:t>
            </a:r>
            <a:r>
              <a:rPr lang="en-US" altLang="zh-CN" sz="2000" b="1" dirty="0" smtClean="0">
                <a:solidFill>
                  <a:srgbClr val="0070C0"/>
                </a:solidFill>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研</a:t>
            </a:r>
            <a:r>
              <a:rPr lang="en-US" altLang="zh-CN" sz="2000" b="1" dirty="0" smtClean="0">
                <a:solidFill>
                  <a:srgbClr val="0070C0"/>
                </a:solidFill>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训</a:t>
            </a:r>
            <a:r>
              <a:rPr lang="en-US" altLang="zh-CN" sz="2000" b="1" dirty="0" smtClean="0">
                <a:solidFill>
                  <a:srgbClr val="0070C0"/>
                </a:solidFill>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创”深层次联动</a:t>
            </a:r>
            <a:r>
              <a:rPr lang="zh-CN" altLang="en-US" sz="2000" b="1" dirty="0">
                <a:solidFill>
                  <a:srgbClr val="0070C0"/>
                </a:solidFill>
                <a:latin typeface="微软雅黑" panose="020B0503020204020204" pitchFamily="34" charset="-122"/>
                <a:ea typeface="微软雅黑" panose="020B0503020204020204" pitchFamily="34" charset="-122"/>
              </a:rPr>
              <a:t>，</a:t>
            </a:r>
            <a:r>
              <a:rPr lang="zh-CN" altLang="en-US" sz="2000" b="1" dirty="0" smtClean="0">
                <a:solidFill>
                  <a:srgbClr val="0070C0"/>
                </a:solidFill>
                <a:latin typeface="微软雅黑" panose="020B0503020204020204" pitchFamily="34" charset="-122"/>
                <a:ea typeface="微软雅黑" panose="020B0503020204020204" pitchFamily="34" charset="-122"/>
              </a:rPr>
              <a:t>解决我国职业教育存在的</a:t>
            </a:r>
            <a:r>
              <a:rPr lang="en-US" altLang="zh-CN" sz="2000" b="1" dirty="0" smtClean="0">
                <a:solidFill>
                  <a:srgbClr val="0070C0"/>
                </a:solidFill>
                <a:latin typeface="微软雅黑" panose="020B0503020204020204" pitchFamily="34" charset="-122"/>
                <a:ea typeface="微软雅黑" panose="020B0503020204020204" pitchFamily="34" charset="-122"/>
              </a:rPr>
              <a:t>5</a:t>
            </a:r>
            <a:r>
              <a:rPr lang="zh-CN" altLang="en-US" sz="2000" b="1" dirty="0" smtClean="0">
                <a:solidFill>
                  <a:srgbClr val="0070C0"/>
                </a:solidFill>
                <a:latin typeface="微软雅黑" panose="020B0503020204020204" pitchFamily="34" charset="-122"/>
                <a:ea typeface="微软雅黑" panose="020B0503020204020204" pitchFamily="34" charset="-122"/>
              </a:rPr>
              <a:t>大核心问题</a:t>
            </a:r>
            <a:endParaRPr lang="en-US" altLang="zh-CN" sz="2000" b="1" dirty="0" smtClean="0">
              <a:solidFill>
                <a:srgbClr val="0070C0"/>
              </a:solidFill>
              <a:latin typeface="微软雅黑" panose="020B0503020204020204" pitchFamily="34" charset="-122"/>
              <a:ea typeface="微软雅黑" panose="020B0503020204020204" pitchFamily="34" charset="-122"/>
            </a:endParaRPr>
          </a:p>
        </p:txBody>
      </p:sp>
      <p:graphicFrame>
        <p:nvGraphicFramePr>
          <p:cNvPr id="48" name="图示 47"/>
          <p:cNvGraphicFramePr>
            <a:graphicFrameLocks noChangeAspect="1"/>
          </p:cNvGraphicFramePr>
          <p:nvPr>
            <p:extLst>
              <p:ext uri="{D42A27DB-BD31-4B8C-83A1-F6EECF244321}">
                <p14:modId xmlns:p14="http://schemas.microsoft.com/office/powerpoint/2010/main" val="2572070145"/>
              </p:ext>
            </p:extLst>
          </p:nvPr>
        </p:nvGraphicFramePr>
        <p:xfrm>
          <a:off x="91097" y="2766182"/>
          <a:ext cx="3240000" cy="276355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49" name="图示 48"/>
          <p:cNvGraphicFramePr>
            <a:graphicFrameLocks noChangeAspect="1"/>
          </p:cNvGraphicFramePr>
          <p:nvPr>
            <p:extLst>
              <p:ext uri="{D42A27DB-BD31-4B8C-83A1-F6EECF244321}">
                <p14:modId xmlns:p14="http://schemas.microsoft.com/office/powerpoint/2010/main" val="3317774115"/>
              </p:ext>
            </p:extLst>
          </p:nvPr>
        </p:nvGraphicFramePr>
        <p:xfrm>
          <a:off x="3429234" y="2804041"/>
          <a:ext cx="3384000" cy="2710219"/>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50" name="Text Box 11"/>
          <p:cNvSpPr>
            <a:spLocks noChangeArrowheads="1"/>
          </p:cNvSpPr>
          <p:nvPr/>
        </p:nvSpPr>
        <p:spPr bwMode="auto">
          <a:xfrm>
            <a:off x="363534" y="5896307"/>
            <a:ext cx="3065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sz="2000">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sz="2000">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sz="2000">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sz="2000">
                <a:solidFill>
                  <a:schemeClr val="tx1"/>
                </a:solidFill>
                <a:latin typeface="Arial" pitchFamily="34" charset="0"/>
              </a:defRPr>
            </a:lvl9pPr>
          </a:lstStyle>
          <a:p>
            <a:r>
              <a:rPr lang="zh-CN" altLang="zh-CN"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1</a:t>
            </a:r>
            <a:r>
              <a:rPr lang="zh-CN" altLang="zh-CN" sz="1600" b="1" dirty="0">
                <a:latin typeface="微软雅黑" panose="020B0503020204020204" pitchFamily="34" charset="-122"/>
                <a:ea typeface="微软雅黑" panose="020B0503020204020204" pitchFamily="34" charset="-122"/>
              </a:rPr>
              <a:t>”是</a:t>
            </a:r>
            <a:r>
              <a:rPr lang="zh-CN" altLang="zh-CN" sz="1600" b="1" dirty="0" smtClean="0">
                <a:latin typeface="微软雅黑" panose="020B0503020204020204" pitchFamily="34" charset="-122"/>
                <a:ea typeface="微软雅黑" panose="020B0503020204020204" pitchFamily="34" charset="-122"/>
              </a:rPr>
              <a:t>指</a:t>
            </a:r>
            <a:r>
              <a:rPr lang="zh-CN" altLang="en-US" sz="1600" b="1" dirty="0" smtClean="0">
                <a:latin typeface="微软雅黑" panose="020B0503020204020204" pitchFamily="34" charset="-122"/>
                <a:ea typeface="微软雅黑" panose="020B0503020204020204" pitchFamily="34" charset="-122"/>
              </a:rPr>
              <a:t>职业教育</a:t>
            </a:r>
            <a:r>
              <a:rPr lang="zh-CN" altLang="zh-CN" sz="1600" b="1" dirty="0" smtClean="0">
                <a:latin typeface="微软雅黑" panose="020B0503020204020204" pitchFamily="34" charset="-122"/>
                <a:ea typeface="微软雅黑" panose="020B0503020204020204" pitchFamily="34" charset="-122"/>
              </a:rPr>
              <a:t>体系创新</a:t>
            </a:r>
            <a:endParaRPr lang="en-US" altLang="zh-CN" sz="1600" b="1" dirty="0" smtClean="0">
              <a:latin typeface="微软雅黑" panose="020B0503020204020204" pitchFamily="34" charset="-122"/>
              <a:ea typeface="微软雅黑" panose="020B0503020204020204" pitchFamily="34" charset="-122"/>
            </a:endParaRPr>
          </a:p>
        </p:txBody>
      </p:sp>
      <p:sp>
        <p:nvSpPr>
          <p:cNvPr id="51" name="矩形 50"/>
          <p:cNvSpPr/>
          <p:nvPr/>
        </p:nvSpPr>
        <p:spPr>
          <a:xfrm>
            <a:off x="3695701" y="5896307"/>
            <a:ext cx="2978701" cy="338554"/>
          </a:xfrm>
          <a:prstGeom prst="rect">
            <a:avLst/>
          </a:prstGeom>
        </p:spPr>
        <p:txBody>
          <a:bodyPr wrap="none">
            <a:spAutoFit/>
          </a:bodyPr>
          <a:lstStyle/>
          <a:p>
            <a:r>
              <a:rPr lang="zh-CN" altLang="en-US" sz="1600" b="1" dirty="0">
                <a:latin typeface="微软雅黑" pitchFamily="34" charset="-122"/>
                <a:ea typeface="微软雅黑" pitchFamily="34" charset="-122"/>
                <a:sym typeface="微软雅黑" pitchFamily="34" charset="-122"/>
              </a:rPr>
              <a:t>“5”是指“产学研训创”</a:t>
            </a:r>
            <a:r>
              <a:rPr lang="zh-CN" altLang="en-US" sz="1600" b="1" dirty="0" smtClean="0">
                <a:latin typeface="微软雅黑" pitchFamily="34" charset="-122"/>
                <a:ea typeface="微软雅黑" pitchFamily="34" charset="-122"/>
                <a:sym typeface="微软雅黑" pitchFamily="34" charset="-122"/>
              </a:rPr>
              <a:t>联动</a:t>
            </a:r>
            <a:endParaRPr lang="zh-CN" altLang="en-US" sz="1600" dirty="0"/>
          </a:p>
        </p:txBody>
      </p:sp>
      <p:sp>
        <p:nvSpPr>
          <p:cNvPr id="52" name="加号 38"/>
          <p:cNvSpPr>
            <a:spLocks noChangeArrowheads="1"/>
          </p:cNvSpPr>
          <p:nvPr/>
        </p:nvSpPr>
        <p:spPr bwMode="auto">
          <a:xfrm>
            <a:off x="3163801" y="3669375"/>
            <a:ext cx="531900" cy="505435"/>
          </a:xfrm>
          <a:custGeom>
            <a:avLst/>
            <a:gdLst>
              <a:gd name="T0" fmla="*/ 100582 w 733425"/>
              <a:gd name="T1" fmla="*/ 287746 h 723900"/>
              <a:gd name="T2" fmla="*/ 291334 w 733425"/>
              <a:gd name="T3" fmla="*/ 287746 h 723900"/>
              <a:gd name="T4" fmla="*/ 291334 w 733425"/>
              <a:gd name="T5" fmla="*/ 99741 h 723900"/>
              <a:gd name="T6" fmla="*/ 467491 w 733425"/>
              <a:gd name="T7" fmla="*/ 99741 h 723900"/>
              <a:gd name="T8" fmla="*/ 467491 w 733425"/>
              <a:gd name="T9" fmla="*/ 287746 h 723900"/>
              <a:gd name="T10" fmla="*/ 658243 w 733425"/>
              <a:gd name="T11" fmla="*/ 287746 h 723900"/>
              <a:gd name="T12" fmla="*/ 658243 w 733425"/>
              <a:gd name="T13" fmla="*/ 464729 h 723900"/>
              <a:gd name="T14" fmla="*/ 467491 w 733425"/>
              <a:gd name="T15" fmla="*/ 464729 h 723900"/>
              <a:gd name="T16" fmla="*/ 467491 w 733425"/>
              <a:gd name="T17" fmla="*/ 652734 h 723900"/>
              <a:gd name="T18" fmla="*/ 291334 w 733425"/>
              <a:gd name="T19" fmla="*/ 652734 h 723900"/>
              <a:gd name="T20" fmla="*/ 291334 w 733425"/>
              <a:gd name="T21" fmla="*/ 464729 h 723900"/>
              <a:gd name="T22" fmla="*/ 100582 w 733425"/>
              <a:gd name="T23" fmla="*/ 464729 h 723900"/>
              <a:gd name="T24" fmla="*/ 100582 w 733425"/>
              <a:gd name="T25" fmla="*/ 287746 h 7239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3425"/>
              <a:gd name="T40" fmla="*/ 0 h 723900"/>
              <a:gd name="T41" fmla="*/ 733425 w 733425"/>
              <a:gd name="T42" fmla="*/ 723900 h 7239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3425" h="723900">
                <a:moveTo>
                  <a:pt x="97215" y="276819"/>
                </a:moveTo>
                <a:lnTo>
                  <a:pt x="281582" y="276819"/>
                </a:lnTo>
                <a:lnTo>
                  <a:pt x="281582" y="95953"/>
                </a:lnTo>
                <a:lnTo>
                  <a:pt x="451843" y="95953"/>
                </a:lnTo>
                <a:lnTo>
                  <a:pt x="451843" y="276819"/>
                </a:lnTo>
                <a:lnTo>
                  <a:pt x="636210" y="276819"/>
                </a:lnTo>
                <a:lnTo>
                  <a:pt x="636210" y="447081"/>
                </a:lnTo>
                <a:lnTo>
                  <a:pt x="451843" y="447081"/>
                </a:lnTo>
                <a:lnTo>
                  <a:pt x="451843" y="627947"/>
                </a:lnTo>
                <a:lnTo>
                  <a:pt x="281582" y="627947"/>
                </a:lnTo>
                <a:lnTo>
                  <a:pt x="281582" y="447081"/>
                </a:lnTo>
                <a:lnTo>
                  <a:pt x="97215" y="447081"/>
                </a:lnTo>
                <a:lnTo>
                  <a:pt x="97215" y="276819"/>
                </a:lnTo>
                <a:close/>
              </a:path>
            </a:pathLst>
          </a:custGeom>
          <a:solidFill>
            <a:srgbClr val="A2A2A2"/>
          </a:solidFill>
          <a:ln w="9525" cmpd="sng">
            <a:solidFill>
              <a:schemeClr val="bg1"/>
            </a:solidFill>
            <a:miter lim="800000"/>
            <a:headEnd/>
            <a:tailEnd/>
          </a:ln>
        </p:spPr>
        <p:txBody>
          <a:bodyPr anchor="ctr"/>
          <a:lstStyle/>
          <a:p>
            <a:endParaRPr lang="zh-CN" altLang="zh-CN">
              <a:solidFill>
                <a:srgbClr val="FFC000"/>
              </a:solidFill>
              <a:cs typeface="Arial" pitchFamily="34" charset="0"/>
              <a:sym typeface="Arial" pitchFamily="34" charset="0"/>
            </a:endParaRPr>
          </a:p>
        </p:txBody>
      </p:sp>
      <p:grpSp>
        <p:nvGrpSpPr>
          <p:cNvPr id="53" name="组合 52"/>
          <p:cNvGrpSpPr/>
          <p:nvPr/>
        </p:nvGrpSpPr>
        <p:grpSpPr>
          <a:xfrm>
            <a:off x="7672430" y="2779663"/>
            <a:ext cx="4178271" cy="2922588"/>
            <a:chOff x="3433763" y="3006725"/>
            <a:chExt cx="5541351" cy="3421063"/>
          </a:xfrm>
        </p:grpSpPr>
        <p:cxnSp>
          <p:nvCxnSpPr>
            <p:cNvPr id="54" name="MH_Other_3"/>
            <p:cNvCxnSpPr>
              <a:cxnSpLocks noChangeShapeType="1"/>
            </p:cNvCxnSpPr>
            <p:nvPr>
              <p:custDataLst>
                <p:tags r:id="rId2"/>
              </p:custDataLst>
            </p:nvPr>
          </p:nvCxnSpPr>
          <p:spPr bwMode="auto">
            <a:xfrm>
              <a:off x="4065588" y="3648075"/>
              <a:ext cx="163512" cy="0"/>
            </a:xfrm>
            <a:prstGeom prst="line">
              <a:avLst/>
            </a:prstGeom>
            <a:noFill/>
            <a:ln w="12700" algn="ctr">
              <a:solidFill>
                <a:srgbClr val="D5D5D5"/>
              </a:solidFill>
              <a:round/>
              <a:headEnd/>
              <a:tailEnd/>
            </a:ln>
            <a:extLst>
              <a:ext uri="{909E8E84-426E-40DD-AFC4-6F175D3DCCD1}">
                <a14:hiddenFill xmlns:a14="http://schemas.microsoft.com/office/drawing/2010/main">
                  <a:noFill/>
                </a14:hiddenFill>
              </a:ext>
            </a:extLst>
          </p:spPr>
        </p:cxnSp>
        <p:sp>
          <p:nvSpPr>
            <p:cNvPr id="55" name="MH_Other_4"/>
            <p:cNvSpPr txBox="1"/>
            <p:nvPr>
              <p:custDataLst>
                <p:tags r:id="rId3"/>
              </p:custDataLst>
            </p:nvPr>
          </p:nvSpPr>
          <p:spPr>
            <a:xfrm>
              <a:off x="3433763" y="3006725"/>
              <a:ext cx="703262" cy="498475"/>
            </a:xfrm>
            <a:prstGeom prst="rect">
              <a:avLst/>
            </a:prstGeom>
            <a:noFill/>
          </p:spPr>
          <p:txBody>
            <a:bodyPr>
              <a:spAutoFit/>
            </a:bodyPr>
            <a:lstStyle/>
            <a:p>
              <a:pPr algn="r" eaLnBrk="1" fontAlgn="auto" hangingPunct="1">
                <a:lnSpc>
                  <a:spcPct val="120000"/>
                </a:lnSpc>
                <a:spcBef>
                  <a:spcPts val="0"/>
                </a:spcBef>
                <a:spcAft>
                  <a:spcPts val="0"/>
                </a:spcAft>
                <a:defRPr/>
              </a:pPr>
              <a:r>
                <a:rPr lang="en-US" sz="2400" kern="0" dirty="0">
                  <a:solidFill>
                    <a:schemeClr val="accent1"/>
                  </a:solidFill>
                  <a:latin typeface="+mn-ea"/>
                  <a:ea typeface="+mn-ea"/>
                  <a:cs typeface="Verdana" panose="020B0604030504040204" pitchFamily="34" charset="0"/>
                </a:rPr>
                <a:t>01</a:t>
              </a:r>
            </a:p>
          </p:txBody>
        </p:sp>
        <p:sp>
          <p:nvSpPr>
            <p:cNvPr id="56" name="MH_Other_5"/>
            <p:cNvSpPr txBox="1"/>
            <p:nvPr>
              <p:custDataLst>
                <p:tags r:id="rId4"/>
              </p:custDataLst>
            </p:nvPr>
          </p:nvSpPr>
          <p:spPr>
            <a:xfrm>
              <a:off x="3433763" y="3698875"/>
              <a:ext cx="703262" cy="498475"/>
            </a:xfrm>
            <a:prstGeom prst="rect">
              <a:avLst/>
            </a:prstGeom>
            <a:noFill/>
          </p:spPr>
          <p:txBody>
            <a:bodyPr>
              <a:spAutoFit/>
            </a:bodyPr>
            <a:lstStyle/>
            <a:p>
              <a:pPr algn="r" eaLnBrk="1" fontAlgn="auto" hangingPunct="1">
                <a:lnSpc>
                  <a:spcPct val="120000"/>
                </a:lnSpc>
                <a:spcBef>
                  <a:spcPts val="0"/>
                </a:spcBef>
                <a:spcAft>
                  <a:spcPts val="0"/>
                </a:spcAft>
                <a:defRPr/>
              </a:pPr>
              <a:r>
                <a:rPr lang="en-US" sz="2400" kern="0" dirty="0">
                  <a:solidFill>
                    <a:schemeClr val="accent1"/>
                  </a:solidFill>
                  <a:latin typeface="+mn-ea"/>
                  <a:ea typeface="+mn-ea"/>
                  <a:cs typeface="Verdana" panose="020B0604030504040204" pitchFamily="34" charset="0"/>
                </a:rPr>
                <a:t>02</a:t>
              </a:r>
            </a:p>
          </p:txBody>
        </p:sp>
        <p:sp>
          <p:nvSpPr>
            <p:cNvPr id="57" name="MH_Other_6"/>
            <p:cNvSpPr txBox="1"/>
            <p:nvPr>
              <p:custDataLst>
                <p:tags r:id="rId5"/>
              </p:custDataLst>
            </p:nvPr>
          </p:nvSpPr>
          <p:spPr>
            <a:xfrm>
              <a:off x="3433763" y="4394200"/>
              <a:ext cx="703262" cy="492125"/>
            </a:xfrm>
            <a:prstGeom prst="rect">
              <a:avLst/>
            </a:prstGeom>
            <a:noFill/>
          </p:spPr>
          <p:txBody>
            <a:bodyPr>
              <a:spAutoFit/>
            </a:bodyPr>
            <a:lstStyle/>
            <a:p>
              <a:pPr algn="r" eaLnBrk="1" fontAlgn="auto" hangingPunct="1">
                <a:lnSpc>
                  <a:spcPct val="120000"/>
                </a:lnSpc>
                <a:spcBef>
                  <a:spcPts val="0"/>
                </a:spcBef>
                <a:spcAft>
                  <a:spcPts val="0"/>
                </a:spcAft>
                <a:defRPr/>
              </a:pPr>
              <a:r>
                <a:rPr lang="en-US" sz="2400" kern="0" dirty="0">
                  <a:solidFill>
                    <a:schemeClr val="accent1"/>
                  </a:solidFill>
                  <a:latin typeface="+mn-ea"/>
                  <a:ea typeface="+mn-ea"/>
                  <a:cs typeface="Verdana" panose="020B0604030504040204" pitchFamily="34" charset="0"/>
                </a:rPr>
                <a:t>03</a:t>
              </a:r>
            </a:p>
          </p:txBody>
        </p:sp>
        <p:sp>
          <p:nvSpPr>
            <p:cNvPr id="58" name="MH_Other_7"/>
            <p:cNvSpPr txBox="1"/>
            <p:nvPr>
              <p:custDataLst>
                <p:tags r:id="rId6"/>
              </p:custDataLst>
            </p:nvPr>
          </p:nvSpPr>
          <p:spPr>
            <a:xfrm>
              <a:off x="3433763" y="5114925"/>
              <a:ext cx="703262" cy="534988"/>
            </a:xfrm>
            <a:prstGeom prst="rect">
              <a:avLst/>
            </a:prstGeom>
            <a:noFill/>
          </p:spPr>
          <p:txBody>
            <a:bodyPr>
              <a:spAutoFit/>
            </a:bodyPr>
            <a:lstStyle/>
            <a:p>
              <a:pPr algn="r" eaLnBrk="1" fontAlgn="auto" hangingPunct="1">
                <a:lnSpc>
                  <a:spcPct val="120000"/>
                </a:lnSpc>
                <a:spcBef>
                  <a:spcPts val="0"/>
                </a:spcBef>
                <a:spcAft>
                  <a:spcPts val="0"/>
                </a:spcAft>
                <a:defRPr/>
              </a:pPr>
              <a:r>
                <a:rPr lang="en-US" sz="2400" kern="0" dirty="0">
                  <a:solidFill>
                    <a:schemeClr val="accent1"/>
                  </a:solidFill>
                  <a:latin typeface="+mn-ea"/>
                  <a:ea typeface="+mn-ea"/>
                  <a:cs typeface="Verdana" panose="020B0604030504040204" pitchFamily="34" charset="0"/>
                </a:rPr>
                <a:t>04</a:t>
              </a:r>
            </a:p>
          </p:txBody>
        </p:sp>
        <p:sp>
          <p:nvSpPr>
            <p:cNvPr id="59" name="MH_SubTitle_1"/>
            <p:cNvSpPr/>
            <p:nvPr>
              <p:custDataLst>
                <p:tags r:id="rId7"/>
              </p:custDataLst>
            </p:nvPr>
          </p:nvSpPr>
          <p:spPr>
            <a:xfrm>
              <a:off x="4156073" y="3090862"/>
              <a:ext cx="4819041" cy="431799"/>
            </a:xfrm>
            <a:prstGeom prst="rect">
              <a:avLst/>
            </a:prstGeom>
            <a:solidFill>
              <a:srgbClr val="0070C0"/>
            </a:solidFill>
            <a:ln w="25400" cap="flat" cmpd="sng" algn="ctr">
              <a:noFill/>
              <a:prstDash val="solid"/>
            </a:ln>
            <a:effectLst/>
          </p:spPr>
          <p:txBody>
            <a:bodyPr lIns="90000" tIns="46800" rIns="90000" bIns="46800" anchor="ctr">
              <a:noAutofit/>
            </a:bodyPr>
            <a:lstStyle/>
            <a:p>
              <a:pPr>
                <a:defRPr/>
              </a:pPr>
              <a:r>
                <a:rPr lang="zh-CN" altLang="en-US" sz="1600" dirty="0">
                  <a:solidFill>
                    <a:schemeClr val="bg1"/>
                  </a:solidFill>
                  <a:latin typeface="微软雅黑" pitchFamily="34" charset="-122"/>
                  <a:ea typeface="微软雅黑" pitchFamily="34" charset="-122"/>
                </a:rPr>
                <a:t>职业教育与地方产业相脱节</a:t>
              </a:r>
              <a:endParaRPr lang="en-US" sz="1600" kern="0" dirty="0">
                <a:solidFill>
                  <a:schemeClr val="bg1"/>
                </a:solidFill>
              </a:endParaRPr>
            </a:p>
          </p:txBody>
        </p:sp>
        <p:cxnSp>
          <p:nvCxnSpPr>
            <p:cNvPr id="60" name="MH_Other_8"/>
            <p:cNvCxnSpPr>
              <a:cxnSpLocks noChangeShapeType="1"/>
            </p:cNvCxnSpPr>
            <p:nvPr>
              <p:custDataLst>
                <p:tags r:id="rId8"/>
              </p:custDataLst>
            </p:nvPr>
          </p:nvCxnSpPr>
          <p:spPr bwMode="auto">
            <a:xfrm>
              <a:off x="4065588" y="4371975"/>
              <a:ext cx="163512" cy="0"/>
            </a:xfrm>
            <a:prstGeom prst="line">
              <a:avLst/>
            </a:prstGeom>
            <a:noFill/>
            <a:ln w="12700" algn="ctr">
              <a:solidFill>
                <a:srgbClr val="D5D5D5"/>
              </a:solidFill>
              <a:round/>
              <a:headEnd/>
              <a:tailEnd/>
            </a:ln>
            <a:extLst>
              <a:ext uri="{909E8E84-426E-40DD-AFC4-6F175D3DCCD1}">
                <a14:hiddenFill xmlns:a14="http://schemas.microsoft.com/office/drawing/2010/main">
                  <a:noFill/>
                </a14:hiddenFill>
              </a:ext>
            </a:extLst>
          </p:spPr>
        </p:cxnSp>
        <p:cxnSp>
          <p:nvCxnSpPr>
            <p:cNvPr id="61" name="MH_Other_9"/>
            <p:cNvCxnSpPr>
              <a:cxnSpLocks noChangeShapeType="1"/>
            </p:cNvCxnSpPr>
            <p:nvPr>
              <p:custDataLst>
                <p:tags r:id="rId9"/>
              </p:custDataLst>
            </p:nvPr>
          </p:nvCxnSpPr>
          <p:spPr bwMode="auto">
            <a:xfrm>
              <a:off x="4065588" y="5114925"/>
              <a:ext cx="163512" cy="0"/>
            </a:xfrm>
            <a:prstGeom prst="line">
              <a:avLst/>
            </a:prstGeom>
            <a:noFill/>
            <a:ln w="12700" algn="ctr">
              <a:solidFill>
                <a:srgbClr val="D5D5D5"/>
              </a:solidFill>
              <a:round/>
              <a:headEnd/>
              <a:tailEnd/>
            </a:ln>
            <a:extLst>
              <a:ext uri="{909E8E84-426E-40DD-AFC4-6F175D3DCCD1}">
                <a14:hiddenFill xmlns:a14="http://schemas.microsoft.com/office/drawing/2010/main">
                  <a:noFill/>
                </a14:hiddenFill>
              </a:ext>
            </a:extLst>
          </p:spPr>
        </p:cxnSp>
        <p:sp>
          <p:nvSpPr>
            <p:cNvPr id="62" name="MH_SubTitle_2"/>
            <p:cNvSpPr/>
            <p:nvPr>
              <p:custDataLst>
                <p:tags r:id="rId10"/>
              </p:custDataLst>
            </p:nvPr>
          </p:nvSpPr>
          <p:spPr>
            <a:xfrm>
              <a:off x="4156073" y="3816349"/>
              <a:ext cx="4819041" cy="431799"/>
            </a:xfrm>
            <a:prstGeom prst="rect">
              <a:avLst/>
            </a:prstGeom>
            <a:solidFill>
              <a:srgbClr val="0070C0"/>
            </a:solidFill>
            <a:ln w="25400" cap="flat" cmpd="sng" algn="ctr">
              <a:noFill/>
              <a:prstDash val="solid"/>
            </a:ln>
            <a:effectLst/>
          </p:spPr>
          <p:txBody>
            <a:bodyPr lIns="90000" tIns="46800" rIns="90000" bIns="46800" anchor="ctr">
              <a:noAutofit/>
            </a:bodyPr>
            <a:lstStyle/>
            <a:p>
              <a:pPr>
                <a:defRPr/>
              </a:pPr>
              <a:r>
                <a:rPr lang="zh-CN" altLang="en-US" sz="1600" dirty="0">
                  <a:solidFill>
                    <a:schemeClr val="bg1"/>
                  </a:solidFill>
                  <a:latin typeface="微软雅黑" pitchFamily="34" charset="-122"/>
                  <a:ea typeface="微软雅黑" pitchFamily="34" charset="-122"/>
                </a:rPr>
                <a:t>教学方法与学生实际相背离</a:t>
              </a:r>
              <a:endParaRPr lang="en-US" sz="1600" kern="0" dirty="0">
                <a:solidFill>
                  <a:schemeClr val="bg1"/>
                </a:solidFill>
              </a:endParaRPr>
            </a:p>
          </p:txBody>
        </p:sp>
        <p:sp>
          <p:nvSpPr>
            <p:cNvPr id="63" name="MH_SubTitle_3"/>
            <p:cNvSpPr/>
            <p:nvPr>
              <p:custDataLst>
                <p:tags r:id="rId11"/>
              </p:custDataLst>
            </p:nvPr>
          </p:nvSpPr>
          <p:spPr>
            <a:xfrm>
              <a:off x="4156075" y="4540250"/>
              <a:ext cx="4819039" cy="431799"/>
            </a:xfrm>
            <a:prstGeom prst="rect">
              <a:avLst/>
            </a:prstGeom>
            <a:solidFill>
              <a:srgbClr val="0070C0"/>
            </a:solidFill>
            <a:ln w="25400" cap="flat" cmpd="sng" algn="ctr">
              <a:noFill/>
              <a:prstDash val="solid"/>
            </a:ln>
            <a:effectLst/>
          </p:spPr>
          <p:txBody>
            <a:bodyPr lIns="90000" tIns="46800" rIns="90000" bIns="46800" anchor="ctr">
              <a:normAutofit/>
            </a:bodyPr>
            <a:lstStyle/>
            <a:p>
              <a:pPr>
                <a:defRPr/>
              </a:pPr>
              <a:r>
                <a:rPr lang="zh-CN" altLang="en-US" sz="1600" dirty="0">
                  <a:solidFill>
                    <a:schemeClr val="bg1"/>
                  </a:solidFill>
                  <a:latin typeface="微软雅黑" pitchFamily="34" charset="-122"/>
                  <a:ea typeface="微软雅黑" pitchFamily="34" charset="-122"/>
                </a:rPr>
                <a:t>学生学习主动性不高</a:t>
              </a:r>
              <a:endParaRPr lang="en-US" sz="1600" kern="0" dirty="0">
                <a:solidFill>
                  <a:schemeClr val="bg1"/>
                </a:solidFill>
              </a:endParaRPr>
            </a:p>
          </p:txBody>
        </p:sp>
        <p:sp>
          <p:nvSpPr>
            <p:cNvPr id="64" name="MH_SubTitle_4"/>
            <p:cNvSpPr/>
            <p:nvPr>
              <p:custDataLst>
                <p:tags r:id="rId12"/>
              </p:custDataLst>
            </p:nvPr>
          </p:nvSpPr>
          <p:spPr>
            <a:xfrm>
              <a:off x="4168773" y="5264150"/>
              <a:ext cx="4806341" cy="433388"/>
            </a:xfrm>
            <a:prstGeom prst="rect">
              <a:avLst/>
            </a:prstGeom>
            <a:solidFill>
              <a:srgbClr val="0070C0"/>
            </a:solidFill>
            <a:ln w="25400" cap="flat" cmpd="sng" algn="ctr">
              <a:noFill/>
              <a:prstDash val="solid"/>
            </a:ln>
            <a:effectLst/>
          </p:spPr>
          <p:txBody>
            <a:bodyPr lIns="90000" tIns="46800" rIns="90000" bIns="46800" anchor="ctr">
              <a:noAutofit/>
            </a:bodyPr>
            <a:lstStyle/>
            <a:p>
              <a:pPr>
                <a:defRPr/>
              </a:pPr>
              <a:r>
                <a:rPr lang="zh-CN" altLang="en-US" sz="1600" dirty="0">
                  <a:solidFill>
                    <a:schemeClr val="bg1"/>
                  </a:solidFill>
                  <a:latin typeface="微软雅黑" pitchFamily="34" charset="-122"/>
                  <a:ea typeface="微软雅黑" pitchFamily="34" charset="-122"/>
                </a:rPr>
                <a:t>职教教师积极性不高，综合素质偏低</a:t>
              </a:r>
              <a:endParaRPr lang="en-US" sz="1600" kern="0" dirty="0">
                <a:solidFill>
                  <a:schemeClr val="bg1"/>
                </a:solidFill>
              </a:endParaRPr>
            </a:p>
          </p:txBody>
        </p:sp>
        <p:sp>
          <p:nvSpPr>
            <p:cNvPr id="65" name="MH_Other_10"/>
            <p:cNvSpPr txBox="1"/>
            <p:nvPr>
              <p:custDataLst>
                <p:tags r:id="rId13"/>
              </p:custDataLst>
            </p:nvPr>
          </p:nvSpPr>
          <p:spPr>
            <a:xfrm>
              <a:off x="3433763" y="5846763"/>
              <a:ext cx="703262" cy="492125"/>
            </a:xfrm>
            <a:prstGeom prst="rect">
              <a:avLst/>
            </a:prstGeom>
            <a:noFill/>
          </p:spPr>
          <p:txBody>
            <a:bodyPr>
              <a:spAutoFit/>
            </a:bodyPr>
            <a:lstStyle/>
            <a:p>
              <a:pPr algn="r" eaLnBrk="1" fontAlgn="auto" hangingPunct="1">
                <a:lnSpc>
                  <a:spcPct val="120000"/>
                </a:lnSpc>
                <a:spcBef>
                  <a:spcPts val="0"/>
                </a:spcBef>
                <a:spcAft>
                  <a:spcPts val="0"/>
                </a:spcAft>
                <a:defRPr/>
              </a:pPr>
              <a:r>
                <a:rPr lang="en-US" sz="2400" kern="0" dirty="0">
                  <a:solidFill>
                    <a:schemeClr val="accent1"/>
                  </a:solidFill>
                  <a:latin typeface="+mn-ea"/>
                  <a:ea typeface="+mn-ea"/>
                  <a:cs typeface="Verdana" panose="020B0604030504040204" pitchFamily="34" charset="0"/>
                </a:rPr>
                <a:t>05</a:t>
              </a:r>
            </a:p>
          </p:txBody>
        </p:sp>
        <p:cxnSp>
          <p:nvCxnSpPr>
            <p:cNvPr id="66" name="MH_Other_11"/>
            <p:cNvCxnSpPr>
              <a:cxnSpLocks noChangeShapeType="1"/>
            </p:cNvCxnSpPr>
            <p:nvPr>
              <p:custDataLst>
                <p:tags r:id="rId14"/>
              </p:custDataLst>
            </p:nvPr>
          </p:nvCxnSpPr>
          <p:spPr bwMode="auto">
            <a:xfrm>
              <a:off x="4065588" y="5846763"/>
              <a:ext cx="163512" cy="0"/>
            </a:xfrm>
            <a:prstGeom prst="line">
              <a:avLst/>
            </a:prstGeom>
            <a:noFill/>
            <a:ln w="12700" algn="ctr">
              <a:solidFill>
                <a:srgbClr val="D5D5D5"/>
              </a:solidFill>
              <a:round/>
              <a:headEnd/>
              <a:tailEnd/>
            </a:ln>
            <a:extLst>
              <a:ext uri="{909E8E84-426E-40DD-AFC4-6F175D3DCCD1}">
                <a14:hiddenFill xmlns:a14="http://schemas.microsoft.com/office/drawing/2010/main">
                  <a:noFill/>
                </a14:hiddenFill>
              </a:ext>
            </a:extLst>
          </p:spPr>
        </p:cxnSp>
        <p:sp>
          <p:nvSpPr>
            <p:cNvPr id="67" name="MH_SubTitle_5"/>
            <p:cNvSpPr/>
            <p:nvPr>
              <p:custDataLst>
                <p:tags r:id="rId15"/>
              </p:custDataLst>
            </p:nvPr>
          </p:nvSpPr>
          <p:spPr>
            <a:xfrm>
              <a:off x="4168773" y="5994400"/>
              <a:ext cx="4806341" cy="433388"/>
            </a:xfrm>
            <a:prstGeom prst="rect">
              <a:avLst/>
            </a:prstGeom>
            <a:solidFill>
              <a:srgbClr val="0070C0"/>
            </a:solidFill>
            <a:ln w="25400" cap="flat" cmpd="sng" algn="ctr">
              <a:noFill/>
              <a:prstDash val="solid"/>
            </a:ln>
            <a:effectLst/>
          </p:spPr>
          <p:txBody>
            <a:bodyPr lIns="90000" tIns="46800" rIns="90000" bIns="46800" anchor="ctr">
              <a:normAutofit/>
            </a:bodyPr>
            <a:lstStyle/>
            <a:p>
              <a:pPr>
                <a:defRPr/>
              </a:pPr>
              <a:r>
                <a:rPr lang="zh-CN" altLang="en-US" sz="1600" dirty="0">
                  <a:solidFill>
                    <a:schemeClr val="bg1"/>
                  </a:solidFill>
                  <a:latin typeface="微软雅黑" pitchFamily="34" charset="-122"/>
                  <a:ea typeface="微软雅黑" pitchFamily="34" charset="-122"/>
                </a:rPr>
                <a:t>校企合作名存实亡，效果</a:t>
              </a:r>
              <a:r>
                <a:rPr lang="zh-CN" altLang="en-US" sz="1600" dirty="0" smtClean="0">
                  <a:solidFill>
                    <a:schemeClr val="bg1"/>
                  </a:solidFill>
                  <a:latin typeface="微软雅黑" pitchFamily="34" charset="-122"/>
                  <a:ea typeface="微软雅黑" pitchFamily="34" charset="-122"/>
                </a:rPr>
                <a:t>不佳</a:t>
              </a:r>
              <a:endParaRPr lang="en-US" sz="1600" kern="0" dirty="0">
                <a:solidFill>
                  <a:schemeClr val="bg1"/>
                </a:solidFill>
              </a:endParaRPr>
            </a:p>
          </p:txBody>
        </p:sp>
      </p:grpSp>
      <p:sp>
        <p:nvSpPr>
          <p:cNvPr id="68" name="右箭头 67"/>
          <p:cNvSpPr/>
          <p:nvPr/>
        </p:nvSpPr>
        <p:spPr>
          <a:xfrm>
            <a:off x="6745731" y="3802314"/>
            <a:ext cx="919183" cy="419996"/>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850543" y="5943807"/>
            <a:ext cx="2568332" cy="338554"/>
          </a:xfrm>
          <a:prstGeom prst="rect">
            <a:avLst/>
          </a:prstGeom>
        </p:spPr>
        <p:txBody>
          <a:bodyPr wrap="none">
            <a:spAutoFit/>
          </a:bodyPr>
          <a:lstStyle/>
          <a:p>
            <a:r>
              <a:rPr lang="zh-CN" altLang="en-US" sz="1600" b="1" dirty="0" smtClean="0">
                <a:latin typeface="微软雅黑" pitchFamily="34" charset="-122"/>
                <a:ea typeface="微软雅黑" pitchFamily="34" charset="-122"/>
                <a:sym typeface="微软雅黑" pitchFamily="34" charset="-122"/>
              </a:rPr>
              <a:t>解决职业教育</a:t>
            </a:r>
            <a:r>
              <a:rPr lang="en-US" altLang="zh-CN" sz="1600" b="1" dirty="0" smtClean="0">
                <a:latin typeface="微软雅黑" pitchFamily="34" charset="-122"/>
                <a:ea typeface="微软雅黑" pitchFamily="34" charset="-122"/>
                <a:sym typeface="微软雅黑" pitchFamily="34" charset="-122"/>
              </a:rPr>
              <a:t>5</a:t>
            </a:r>
            <a:r>
              <a:rPr lang="zh-CN" altLang="en-US" sz="1600" b="1" dirty="0" smtClean="0">
                <a:latin typeface="微软雅黑" pitchFamily="34" charset="-122"/>
                <a:ea typeface="微软雅黑" pitchFamily="34" charset="-122"/>
                <a:sym typeface="微软雅黑" pitchFamily="34" charset="-122"/>
              </a:rPr>
              <a:t>大核心问题</a:t>
            </a:r>
            <a:endParaRPr lang="zh-CN" altLang="en-US" sz="1600" dirty="0"/>
          </a:p>
        </p:txBody>
      </p:sp>
      <p:sp>
        <p:nvSpPr>
          <p:cNvPr id="75" name="文本占位符 20"/>
          <p:cNvSpPr txBox="1">
            <a:spLocks/>
          </p:cNvSpPr>
          <p:nvPr/>
        </p:nvSpPr>
        <p:spPr>
          <a:xfrm>
            <a:off x="9077325" y="186624"/>
            <a:ext cx="2694820"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二、建设目标思路</a:t>
            </a:r>
            <a:endParaRPr lang="zh-CN" altLang="en-US" b="1" dirty="0">
              <a:solidFill>
                <a:prstClr val="black"/>
              </a:solidFill>
            </a:endParaRPr>
          </a:p>
        </p:txBody>
      </p:sp>
      <p:sp>
        <p:nvSpPr>
          <p:cNvPr id="76" name="MH_Other_5"/>
          <p:cNvSpPr>
            <a:spLocks noChangeArrowheads="1"/>
          </p:cNvSpPr>
          <p:nvPr>
            <p:custDataLst>
              <p:tags r:id="rId1"/>
            </p:custDataLst>
          </p:nvPr>
        </p:nvSpPr>
        <p:spPr bwMode="auto">
          <a:xfrm>
            <a:off x="228927" y="928334"/>
            <a:ext cx="2533734"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（一）项目建设理念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6537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06</a:t>
            </a:r>
            <a:endParaRPr lang="zh-CN" altLang="en-US" sz="1600" b="1" dirty="0">
              <a:solidFill>
                <a:prstClr val="white"/>
              </a:solidFill>
            </a:endParaRPr>
          </a:p>
        </p:txBody>
      </p:sp>
      <p:sp>
        <p:nvSpPr>
          <p:cNvPr id="76" name="MH_Other_5"/>
          <p:cNvSpPr>
            <a:spLocks noChangeArrowheads="1"/>
          </p:cNvSpPr>
          <p:nvPr>
            <p:custDataLst>
              <p:tags r:id="rId1"/>
            </p:custDataLst>
          </p:nvPr>
        </p:nvSpPr>
        <p:spPr bwMode="auto">
          <a:xfrm>
            <a:off x="228927" y="939092"/>
            <a:ext cx="2533734"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30000"/>
              </a:lnSpc>
            </a:pPr>
            <a:r>
              <a:rPr lang="zh-CN" altLang="en-US" sz="2000" b="1" dirty="0" smtClean="0">
                <a:solidFill>
                  <a:schemeClr val="bg1"/>
                </a:solidFill>
                <a:ea typeface="微软雅黑" pitchFamily="34" charset="-122"/>
              </a:rPr>
              <a:t>（二）项目建设目标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32"/>
          <p:cNvSpPr txBox="1"/>
          <p:nvPr/>
        </p:nvSpPr>
        <p:spPr>
          <a:xfrm>
            <a:off x="985652" y="1803194"/>
            <a:ext cx="10976024" cy="4120242"/>
          </a:xfrm>
          <a:prstGeom prst="rect">
            <a:avLst/>
          </a:prstGeom>
          <a:noFill/>
        </p:spPr>
        <p:txBody>
          <a:bodyPr wrap="square" lIns="117994" tIns="58997" rIns="117994" bIns="58997" rtlCol="0">
            <a:spAutoFit/>
          </a:bodyPr>
          <a:lstStyle/>
          <a:p>
            <a:pPr marL="457200" indent="-457200" defTabSz="914274">
              <a:lnSpc>
                <a:spcPct val="200000"/>
              </a:lnSpc>
              <a:spcAft>
                <a:spcPts val="600"/>
              </a:spcAft>
              <a:buFont typeface="Wingdings" pitchFamily="2" charset="2"/>
              <a:buChar char="l"/>
            </a:pPr>
            <a:r>
              <a:rPr lang="zh-CN" altLang="en-US" sz="24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实现</a:t>
            </a:r>
            <a:r>
              <a:rPr lang="zh-CN" altLang="en-US" sz="24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德国“双元制”模式有效应用，推进“中</a:t>
            </a:r>
            <a:r>
              <a:rPr lang="en-US" altLang="zh-CN" sz="24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a:t>
            </a:r>
            <a:r>
              <a:rPr lang="zh-CN" altLang="en-US" sz="24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高</a:t>
            </a:r>
            <a:r>
              <a:rPr lang="en-US" altLang="zh-CN" sz="24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a:t>
            </a:r>
            <a:r>
              <a:rPr lang="zh-CN" altLang="en-US" sz="24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本”人才贯通培养</a:t>
            </a:r>
            <a:endParaRPr lang="en-US" altLang="zh-CN" sz="24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a:p>
            <a:pPr marL="457200" indent="-457200" defTabSz="914274">
              <a:lnSpc>
                <a:spcPct val="200000"/>
              </a:lnSpc>
              <a:spcAft>
                <a:spcPts val="600"/>
              </a:spcAft>
              <a:buFont typeface="Wingdings" pitchFamily="2" charset="2"/>
              <a:buChar char="l"/>
            </a:pPr>
            <a:r>
              <a:rPr lang="zh-CN" altLang="en-US" sz="2400" b="1" dirty="0" smtClean="0">
                <a:solidFill>
                  <a:srgbClr val="00B0F0"/>
                </a:solidFill>
                <a:latin typeface="微软雅黑" panose="020B0503020204020204" pitchFamily="34" charset="-122"/>
                <a:ea typeface="微软雅黑" panose="020B0503020204020204" pitchFamily="34" charset="-122"/>
                <a:cs typeface="Segoe UI Semibold" panose="020B0702040204020203" pitchFamily="34" charset="0"/>
              </a:rPr>
              <a:t>推动</a:t>
            </a:r>
            <a:r>
              <a:rPr lang="zh-CN" altLang="en-US" sz="2400" b="1" dirty="0">
                <a:solidFill>
                  <a:srgbClr val="00B0F0"/>
                </a:solidFill>
                <a:latin typeface="微软雅黑" panose="020B0503020204020204" pitchFamily="34" charset="-122"/>
                <a:ea typeface="微软雅黑" panose="020B0503020204020204" pitchFamily="34" charset="-122"/>
                <a:cs typeface="Segoe UI Semibold" panose="020B0702040204020203" pitchFamily="34" charset="0"/>
              </a:rPr>
              <a:t>地方特色</a:t>
            </a:r>
            <a:r>
              <a:rPr lang="zh-CN" altLang="en-US" sz="2400" b="1" dirty="0" smtClean="0">
                <a:solidFill>
                  <a:srgbClr val="00B0F0"/>
                </a:solidFill>
                <a:latin typeface="微软雅黑" panose="020B0503020204020204" pitchFamily="34" charset="-122"/>
                <a:ea typeface="微软雅黑" panose="020B0503020204020204" pitchFamily="34" charset="-122"/>
                <a:cs typeface="Segoe UI Semibold" panose="020B0702040204020203" pitchFamily="34" charset="0"/>
              </a:rPr>
              <a:t>产业转型升级，</a:t>
            </a:r>
            <a:r>
              <a:rPr lang="zh-CN" altLang="en-US" sz="2400" b="1" dirty="0">
                <a:solidFill>
                  <a:srgbClr val="00B0F0"/>
                </a:solidFill>
                <a:latin typeface="微软雅黑" panose="020B0503020204020204" pitchFamily="34" charset="-122"/>
                <a:ea typeface="微软雅黑" panose="020B0503020204020204" pitchFamily="34" charset="-122"/>
                <a:cs typeface="Segoe UI Semibold" panose="020B0702040204020203" pitchFamily="34" charset="0"/>
              </a:rPr>
              <a:t>协助龙头企业资本运作上市</a:t>
            </a:r>
            <a:endParaRPr lang="en-US" altLang="zh-CN" sz="2400" b="1" dirty="0" smtClean="0">
              <a:solidFill>
                <a:srgbClr val="00B0F0"/>
              </a:solidFill>
              <a:latin typeface="微软雅黑" panose="020B0503020204020204" pitchFamily="34" charset="-122"/>
              <a:ea typeface="微软雅黑" panose="020B0503020204020204" pitchFamily="34" charset="-122"/>
              <a:cs typeface="Segoe UI Semibold" panose="020B0702040204020203" pitchFamily="34" charset="0"/>
            </a:endParaRPr>
          </a:p>
          <a:p>
            <a:pPr marL="457200" indent="-457200" defTabSz="914274">
              <a:lnSpc>
                <a:spcPct val="200000"/>
              </a:lnSpc>
              <a:spcAft>
                <a:spcPts val="600"/>
              </a:spcAft>
              <a:buFont typeface="Wingdings" pitchFamily="2" charset="2"/>
              <a:buChar char="l"/>
            </a:pPr>
            <a:r>
              <a:rPr lang="zh-CN" altLang="en-US" sz="24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推动</a:t>
            </a:r>
            <a:r>
              <a:rPr lang="zh-CN" altLang="en-US" sz="24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区域创新创业，孵化和培育中小微企业及产业新生力量</a:t>
            </a:r>
            <a:endParaRPr lang="en-US" altLang="zh-CN" sz="24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a:p>
            <a:pPr marL="457200" indent="-457200" defTabSz="914274">
              <a:lnSpc>
                <a:spcPct val="200000"/>
              </a:lnSpc>
              <a:spcAft>
                <a:spcPts val="600"/>
              </a:spcAft>
              <a:buFont typeface="Wingdings" pitchFamily="2" charset="2"/>
              <a:buChar char="l"/>
            </a:pPr>
            <a:r>
              <a:rPr lang="zh-CN" altLang="en-US" sz="2400" b="1" dirty="0" smtClean="0">
                <a:solidFill>
                  <a:srgbClr val="00B0F0"/>
                </a:solidFill>
                <a:latin typeface="微软雅黑" panose="020B0503020204020204" pitchFamily="34" charset="-122"/>
                <a:ea typeface="微软雅黑" panose="020B0503020204020204" pitchFamily="34" charset="-122"/>
                <a:cs typeface="Segoe UI Semibold" panose="020B0702040204020203" pitchFamily="34" charset="0"/>
              </a:rPr>
              <a:t>开展</a:t>
            </a:r>
            <a:r>
              <a:rPr lang="en-US" altLang="zh-CN" sz="2400" b="1" dirty="0" smtClean="0">
                <a:solidFill>
                  <a:srgbClr val="00B0F0"/>
                </a:solidFill>
                <a:latin typeface="微软雅黑" panose="020B0503020204020204" pitchFamily="34" charset="-122"/>
                <a:ea typeface="微软雅黑" panose="020B0503020204020204" pitchFamily="34" charset="-122"/>
                <a:cs typeface="Segoe UI Semibold" panose="020B0702040204020203" pitchFamily="34" charset="0"/>
              </a:rPr>
              <a:t>O2O</a:t>
            </a:r>
            <a:r>
              <a:rPr lang="zh-CN" altLang="en-US" sz="2400" b="1" dirty="0" smtClean="0">
                <a:solidFill>
                  <a:srgbClr val="00B0F0"/>
                </a:solidFill>
                <a:latin typeface="微软雅黑" panose="020B0503020204020204" pitchFamily="34" charset="-122"/>
                <a:ea typeface="微软雅黑" panose="020B0503020204020204" pitchFamily="34" charset="-122"/>
                <a:cs typeface="Segoe UI Semibold" panose="020B0702040204020203" pitchFamily="34" charset="0"/>
              </a:rPr>
              <a:t>社会培训，实现精准扶贫、保障社会就业</a:t>
            </a:r>
            <a:endParaRPr lang="en-US" altLang="zh-CN" sz="2400" b="1" dirty="0" smtClean="0">
              <a:solidFill>
                <a:srgbClr val="00B0F0"/>
              </a:solidFill>
              <a:latin typeface="微软雅黑" panose="020B0503020204020204" pitchFamily="34" charset="-122"/>
              <a:ea typeface="微软雅黑" panose="020B0503020204020204" pitchFamily="34" charset="-122"/>
              <a:cs typeface="Segoe UI Semibold" panose="020B0702040204020203" pitchFamily="34" charset="0"/>
            </a:endParaRPr>
          </a:p>
          <a:p>
            <a:pPr marL="457200" indent="-457200" defTabSz="914274">
              <a:lnSpc>
                <a:spcPct val="200000"/>
              </a:lnSpc>
              <a:spcAft>
                <a:spcPts val="600"/>
              </a:spcAft>
              <a:buFont typeface="Wingdings" pitchFamily="2" charset="2"/>
              <a:buChar char="l"/>
            </a:pPr>
            <a:r>
              <a:rPr lang="zh-CN" altLang="en-US" sz="24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促进产学研协同创新，</a:t>
            </a:r>
            <a:r>
              <a:rPr lang="zh-CN" altLang="en-US" sz="24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助力</a:t>
            </a:r>
            <a:r>
              <a:rPr lang="zh-CN" altLang="en-US" sz="24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地方产业持续发展</a:t>
            </a:r>
            <a:endParaRPr lang="en-US" altLang="zh-CN" sz="24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3" name="直接连接符 12"/>
          <p:cNvCxnSpPr/>
          <p:nvPr/>
        </p:nvCxnSpPr>
        <p:spPr>
          <a:xfrm>
            <a:off x="225210" y="646044"/>
            <a:ext cx="1292817"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518026" y="404814"/>
            <a:ext cx="22168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2" y="404814"/>
            <a:ext cx="22520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39706" y="404814"/>
            <a:ext cx="98247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324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07</a:t>
            </a:r>
            <a:endParaRPr lang="zh-CN" altLang="en-US" sz="1600" b="1" dirty="0">
              <a:solidFill>
                <a:prstClr val="white"/>
              </a:solidFill>
            </a:endParaRPr>
          </a:p>
        </p:txBody>
      </p:sp>
      <p:sp>
        <p:nvSpPr>
          <p:cNvPr id="16" name="矩形 15"/>
          <p:cNvSpPr/>
          <p:nvPr/>
        </p:nvSpPr>
        <p:spPr>
          <a:xfrm>
            <a:off x="1375331" y="1841516"/>
            <a:ext cx="9940735" cy="1015663"/>
          </a:xfrm>
          <a:prstGeom prst="rect">
            <a:avLst/>
          </a:prstGeom>
        </p:spPr>
        <p:txBody>
          <a:bodyPr wrap="square">
            <a:spAutoFit/>
          </a:bodyPr>
          <a:lstStyle/>
          <a:p>
            <a:pPr marL="285750" indent="-285750">
              <a:lnSpc>
                <a:spcPts val="2400"/>
              </a:lnSpc>
              <a:buFont typeface="Wingdings" pitchFamily="2" charset="2"/>
              <a:buChar char="Ø"/>
            </a:pPr>
            <a:r>
              <a:rPr lang="zh-CN" altLang="zh-CN" dirty="0">
                <a:solidFill>
                  <a:prstClr val="black"/>
                </a:solidFill>
                <a:latin typeface="微软雅黑" panose="020B0503020204020204" pitchFamily="34" charset="-122"/>
                <a:ea typeface="微软雅黑" panose="020B0503020204020204" pitchFamily="34" charset="-122"/>
              </a:rPr>
              <a:t>以大教育（特别是职业教育）为</a:t>
            </a:r>
            <a:r>
              <a:rPr lang="zh-CN" altLang="zh-CN" dirty="0" smtClean="0">
                <a:solidFill>
                  <a:prstClr val="black"/>
                </a:solidFill>
                <a:latin typeface="微软雅黑" panose="020B0503020204020204" pitchFamily="34" charset="-122"/>
                <a:ea typeface="微软雅黑" panose="020B0503020204020204" pitchFamily="34" charset="-122"/>
              </a:rPr>
              <a:t>主线</a:t>
            </a:r>
            <a:r>
              <a:rPr lang="zh-CN" altLang="en-US" dirty="0" smtClean="0">
                <a:solidFill>
                  <a:prstClr val="black"/>
                </a:solidFill>
                <a:latin typeface="微软雅黑" panose="020B0503020204020204" pitchFamily="34" charset="-122"/>
                <a:ea typeface="微软雅黑" panose="020B0503020204020204" pitchFamily="34" charset="-122"/>
              </a:rPr>
              <a:t>，</a:t>
            </a:r>
            <a:r>
              <a:rPr lang="zh-CN" altLang="zh-CN" dirty="0" smtClean="0">
                <a:solidFill>
                  <a:prstClr val="black"/>
                </a:solidFill>
                <a:latin typeface="微软雅黑" panose="020B0503020204020204" pitchFamily="34" charset="-122"/>
                <a:ea typeface="微软雅黑" panose="020B0503020204020204" pitchFamily="34" charset="-122"/>
              </a:rPr>
              <a:t>围绕</a:t>
            </a:r>
            <a:r>
              <a:rPr lang="zh-CN" altLang="en-US" dirty="0" smtClean="0">
                <a:solidFill>
                  <a:prstClr val="black"/>
                </a:solidFill>
                <a:latin typeface="微软雅黑" panose="020B0503020204020204" pitchFamily="34" charset="-122"/>
                <a:ea typeface="微软雅黑" panose="020B0503020204020204" pitchFamily="34" charset="-122"/>
              </a:rPr>
              <a:t>地方</a:t>
            </a:r>
            <a:r>
              <a:rPr lang="zh-CN" altLang="zh-CN" dirty="0" smtClean="0">
                <a:solidFill>
                  <a:prstClr val="black"/>
                </a:solidFill>
                <a:latin typeface="微软雅黑" panose="020B0503020204020204" pitchFamily="34" charset="-122"/>
                <a:ea typeface="微软雅黑" panose="020B0503020204020204" pitchFamily="34" charset="-122"/>
              </a:rPr>
              <a:t>支柱</a:t>
            </a:r>
            <a:r>
              <a:rPr lang="zh-CN" altLang="zh-CN" dirty="0">
                <a:solidFill>
                  <a:prstClr val="black"/>
                </a:solidFill>
                <a:latin typeface="微软雅黑" panose="020B0503020204020204" pitchFamily="34" charset="-122"/>
                <a:ea typeface="微软雅黑" panose="020B0503020204020204" pitchFamily="34" charset="-122"/>
              </a:rPr>
              <a:t>产业、战略新兴产业、特色产业规划</a:t>
            </a:r>
            <a:r>
              <a:rPr lang="zh-CN" altLang="zh-CN" dirty="0" smtClean="0">
                <a:solidFill>
                  <a:prstClr val="black"/>
                </a:solidFill>
                <a:latin typeface="微软雅黑" panose="020B0503020204020204" pitchFamily="34" charset="-122"/>
                <a:ea typeface="微软雅黑" panose="020B0503020204020204" pitchFamily="34" charset="-122"/>
              </a:rPr>
              <a:t>布局</a:t>
            </a:r>
            <a:endParaRPr lang="en-US" altLang="zh-CN" dirty="0" smtClean="0">
              <a:solidFill>
                <a:prstClr val="black"/>
              </a:solidFill>
              <a:latin typeface="微软雅黑" panose="020B0503020204020204" pitchFamily="34" charset="-122"/>
              <a:ea typeface="微软雅黑" panose="020B0503020204020204" pitchFamily="34" charset="-122"/>
            </a:endParaRPr>
          </a:p>
          <a:p>
            <a:pPr marL="285750" indent="-285750">
              <a:lnSpc>
                <a:spcPts val="2400"/>
              </a:lnSpc>
              <a:buFont typeface="Wingdings" pitchFamily="2" charset="2"/>
              <a:buChar char="Ø"/>
            </a:pPr>
            <a:r>
              <a:rPr lang="zh-CN" altLang="zh-CN" dirty="0" smtClean="0">
                <a:solidFill>
                  <a:prstClr val="black"/>
                </a:solidFill>
                <a:latin typeface="微软雅黑" panose="020B0503020204020204" pitchFamily="34" charset="-122"/>
                <a:ea typeface="微软雅黑" panose="020B0503020204020204" pitchFamily="34" charset="-122"/>
              </a:rPr>
              <a:t>吸引</a:t>
            </a:r>
            <a:r>
              <a:rPr lang="zh-CN" altLang="zh-CN" dirty="0">
                <a:solidFill>
                  <a:prstClr val="black"/>
                </a:solidFill>
                <a:latin typeface="微软雅黑" panose="020B0503020204020204" pitchFamily="34" charset="-122"/>
                <a:ea typeface="微软雅黑" panose="020B0503020204020204" pitchFamily="34" charset="-122"/>
              </a:rPr>
              <a:t>院校和企业入驻发展，</a:t>
            </a:r>
            <a:r>
              <a:rPr lang="zh-CN" altLang="zh-CN" dirty="0" smtClean="0">
                <a:solidFill>
                  <a:prstClr val="black"/>
                </a:solidFill>
                <a:latin typeface="微软雅黑" panose="020B0503020204020204" pitchFamily="34" charset="-122"/>
                <a:ea typeface="微软雅黑" panose="020B0503020204020204" pitchFamily="34" charset="-122"/>
              </a:rPr>
              <a:t>为</a:t>
            </a:r>
            <a:r>
              <a:rPr lang="zh-CN" altLang="en-US" dirty="0" smtClean="0">
                <a:solidFill>
                  <a:prstClr val="black"/>
                </a:solidFill>
                <a:latin typeface="微软雅黑" panose="020B0503020204020204" pitchFamily="34" charset="-122"/>
                <a:ea typeface="微软雅黑" panose="020B0503020204020204" pitchFamily="34" charset="-122"/>
              </a:rPr>
              <a:t>地方</a:t>
            </a:r>
            <a:r>
              <a:rPr lang="zh-CN" altLang="zh-CN" dirty="0" smtClean="0">
                <a:solidFill>
                  <a:prstClr val="black"/>
                </a:solidFill>
                <a:latin typeface="微软雅黑" panose="020B0503020204020204" pitchFamily="34" charset="-122"/>
                <a:ea typeface="微软雅黑" panose="020B0503020204020204" pitchFamily="34" charset="-122"/>
              </a:rPr>
              <a:t>产业</a:t>
            </a:r>
            <a:r>
              <a:rPr lang="zh-CN" altLang="zh-CN" dirty="0">
                <a:solidFill>
                  <a:prstClr val="black"/>
                </a:solidFill>
                <a:latin typeface="微软雅黑" panose="020B0503020204020204" pitchFamily="34" charset="-122"/>
                <a:ea typeface="微软雅黑" panose="020B0503020204020204" pitchFamily="34" charset="-122"/>
              </a:rPr>
              <a:t>发展提供人才</a:t>
            </a:r>
            <a:r>
              <a:rPr lang="zh-CN"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资本、技术、管理</a:t>
            </a:r>
            <a:r>
              <a:rPr lang="zh-CN" altLang="zh-CN" dirty="0" smtClean="0">
                <a:solidFill>
                  <a:prstClr val="black"/>
                </a:solidFill>
                <a:latin typeface="微软雅黑" panose="020B0503020204020204" pitchFamily="34" charset="-122"/>
                <a:ea typeface="微软雅黑" panose="020B0503020204020204" pitchFamily="34" charset="-122"/>
              </a:rPr>
              <a:t>支撑</a:t>
            </a:r>
            <a:endParaRPr lang="en-US" altLang="zh-CN" dirty="0" smtClean="0">
              <a:solidFill>
                <a:prstClr val="black"/>
              </a:solidFill>
              <a:latin typeface="微软雅黑" panose="020B0503020204020204" pitchFamily="34" charset="-122"/>
              <a:ea typeface="微软雅黑" panose="020B0503020204020204" pitchFamily="34" charset="-122"/>
            </a:endParaRPr>
          </a:p>
          <a:p>
            <a:pPr marL="285750" indent="-285750">
              <a:lnSpc>
                <a:spcPts val="2400"/>
              </a:lnSpc>
              <a:buFont typeface="Wingdings" pitchFamily="2" charset="2"/>
              <a:buChar char="Ø"/>
            </a:pPr>
            <a:r>
              <a:rPr lang="zh-CN" altLang="zh-CN" dirty="0" smtClean="0">
                <a:solidFill>
                  <a:prstClr val="black"/>
                </a:solidFill>
                <a:latin typeface="微软雅黑" panose="020B0503020204020204" pitchFamily="34" charset="-122"/>
                <a:ea typeface="微软雅黑" panose="020B0503020204020204" pitchFamily="34" charset="-122"/>
              </a:rPr>
              <a:t>真正</a:t>
            </a:r>
            <a:r>
              <a:rPr lang="zh-CN" altLang="zh-CN" dirty="0">
                <a:solidFill>
                  <a:prstClr val="black"/>
                </a:solidFill>
                <a:latin typeface="微软雅黑" panose="020B0503020204020204" pitchFamily="34" charset="-122"/>
                <a:ea typeface="微软雅黑" panose="020B0503020204020204" pitchFamily="34" charset="-122"/>
              </a:rPr>
              <a:t>打通</a:t>
            </a:r>
            <a:r>
              <a:rPr lang="zh-CN" altLang="zh-CN" b="1" dirty="0">
                <a:solidFill>
                  <a:srgbClr val="0070C0"/>
                </a:solidFill>
                <a:latin typeface="微软雅黑" panose="020B0503020204020204" pitchFamily="34" charset="-122"/>
                <a:ea typeface="微软雅黑" panose="020B0503020204020204" pitchFamily="34" charset="-122"/>
              </a:rPr>
              <a:t>“</a:t>
            </a:r>
            <a:r>
              <a:rPr lang="zh-CN" altLang="zh-CN" b="1" dirty="0" smtClean="0">
                <a:solidFill>
                  <a:srgbClr val="0070C0"/>
                </a:solidFill>
                <a:latin typeface="微软雅黑" panose="020B0503020204020204" pitchFamily="34" charset="-122"/>
                <a:ea typeface="微软雅黑" panose="020B0503020204020204" pitchFamily="34" charset="-122"/>
              </a:rPr>
              <a:t>教育</a:t>
            </a:r>
            <a:r>
              <a:rPr lang="en-US" altLang="zh-CN" b="1" dirty="0" smtClean="0">
                <a:solidFill>
                  <a:srgbClr val="0070C0"/>
                </a:solidFill>
                <a:latin typeface="微软雅黑" panose="020B0503020204020204" pitchFamily="34" charset="-122"/>
                <a:ea typeface="微软雅黑" panose="020B0503020204020204" pitchFamily="34" charset="-122"/>
              </a:rPr>
              <a:t>-</a:t>
            </a:r>
            <a:r>
              <a:rPr lang="zh-CN" altLang="zh-CN" b="1" dirty="0" smtClean="0">
                <a:solidFill>
                  <a:srgbClr val="0070C0"/>
                </a:solidFill>
                <a:latin typeface="微软雅黑" panose="020B0503020204020204" pitchFamily="34" charset="-122"/>
                <a:ea typeface="微软雅黑" panose="020B0503020204020204" pitchFamily="34" charset="-122"/>
              </a:rPr>
              <a:t>产业</a:t>
            </a:r>
            <a:r>
              <a:rPr lang="en-US" altLang="zh-CN" b="1" dirty="0" smtClean="0">
                <a:solidFill>
                  <a:srgbClr val="0070C0"/>
                </a:solidFill>
                <a:latin typeface="微软雅黑" panose="020B0503020204020204" pitchFamily="34" charset="-122"/>
                <a:ea typeface="微软雅黑" panose="020B0503020204020204" pitchFamily="34" charset="-122"/>
              </a:rPr>
              <a:t>-</a:t>
            </a:r>
            <a:r>
              <a:rPr lang="zh-CN" altLang="zh-CN" b="1" dirty="0" smtClean="0">
                <a:solidFill>
                  <a:srgbClr val="0070C0"/>
                </a:solidFill>
                <a:latin typeface="微软雅黑" panose="020B0503020204020204" pitchFamily="34" charset="-122"/>
                <a:ea typeface="微软雅黑" panose="020B0503020204020204" pitchFamily="34" charset="-122"/>
              </a:rPr>
              <a:t>区域</a:t>
            </a:r>
            <a:r>
              <a:rPr lang="zh-CN" altLang="zh-CN" b="1" dirty="0">
                <a:solidFill>
                  <a:srgbClr val="0070C0"/>
                </a:solidFill>
                <a:latin typeface="微软雅黑" panose="020B0503020204020204" pitchFamily="34" charset="-122"/>
                <a:ea typeface="微软雅黑" panose="020B0503020204020204" pitchFamily="34" charset="-122"/>
              </a:rPr>
              <a:t>发展</a:t>
            </a:r>
            <a:r>
              <a:rPr lang="zh-CN" altLang="zh-CN" dirty="0">
                <a:solidFill>
                  <a:srgbClr val="0070C0"/>
                </a:solidFill>
                <a:latin typeface="微软雅黑" panose="020B0503020204020204" pitchFamily="34" charset="-122"/>
                <a:ea typeface="微软雅黑" panose="020B0503020204020204" pitchFamily="34" charset="-122"/>
              </a:rPr>
              <a:t>”</a:t>
            </a:r>
            <a:r>
              <a:rPr lang="zh-CN" altLang="zh-CN" dirty="0">
                <a:solidFill>
                  <a:prstClr val="black"/>
                </a:solidFill>
                <a:latin typeface="微软雅黑" panose="020B0503020204020204" pitchFamily="34" charset="-122"/>
                <a:ea typeface="微软雅黑" panose="020B0503020204020204" pitchFamily="34" charset="-122"/>
              </a:rPr>
              <a:t>各环节</a:t>
            </a:r>
            <a:r>
              <a:rPr lang="zh-CN" altLang="zh-CN" dirty="0" smtClean="0">
                <a:solidFill>
                  <a:prstClr val="black"/>
                </a:solidFill>
                <a:latin typeface="微软雅黑" panose="020B0503020204020204" pitchFamily="34" charset="-122"/>
                <a:ea typeface="微软雅黑" panose="020B0503020204020204" pitchFamily="34" charset="-122"/>
              </a:rPr>
              <a:t>，塑造</a:t>
            </a:r>
            <a:r>
              <a:rPr lang="zh-CN" altLang="zh-CN" b="1" dirty="0" smtClean="0">
                <a:solidFill>
                  <a:srgbClr val="0070C0"/>
                </a:solidFill>
                <a:latin typeface="微软雅黑" panose="020B0503020204020204" pitchFamily="34" charset="-122"/>
                <a:ea typeface="微软雅黑" panose="020B0503020204020204" pitchFamily="34" charset="-122"/>
              </a:rPr>
              <a:t>教育</a:t>
            </a:r>
            <a:r>
              <a:rPr lang="en-US" altLang="zh-CN" b="1" dirty="0" smtClean="0">
                <a:solidFill>
                  <a:srgbClr val="0070C0"/>
                </a:solidFill>
                <a:latin typeface="微软雅黑" panose="020B0503020204020204" pitchFamily="34" charset="-122"/>
                <a:ea typeface="微软雅黑" panose="020B0503020204020204" pitchFamily="34" charset="-122"/>
              </a:rPr>
              <a:t>-</a:t>
            </a:r>
            <a:r>
              <a:rPr lang="zh-CN" altLang="zh-CN" b="1" dirty="0" smtClean="0">
                <a:solidFill>
                  <a:srgbClr val="0070C0"/>
                </a:solidFill>
                <a:latin typeface="微软雅黑" panose="020B0503020204020204" pitchFamily="34" charset="-122"/>
                <a:ea typeface="微软雅黑" panose="020B0503020204020204" pitchFamily="34" charset="-122"/>
              </a:rPr>
              <a:t>产业</a:t>
            </a:r>
            <a:r>
              <a:rPr lang="zh-CN" altLang="zh-CN" dirty="0" smtClean="0">
                <a:solidFill>
                  <a:srgbClr val="0070C0"/>
                </a:solidFill>
                <a:latin typeface="微软雅黑" panose="020B0503020204020204" pitchFamily="34" charset="-122"/>
                <a:ea typeface="微软雅黑" panose="020B0503020204020204" pitchFamily="34" charset="-122"/>
              </a:rPr>
              <a:t>、</a:t>
            </a:r>
            <a:r>
              <a:rPr lang="zh-CN" altLang="en-US" b="1" dirty="0" smtClean="0">
                <a:solidFill>
                  <a:srgbClr val="0070C0"/>
                </a:solidFill>
                <a:latin typeface="微软雅黑" panose="020B0503020204020204" pitchFamily="34" charset="-122"/>
                <a:ea typeface="微软雅黑" panose="020B0503020204020204" pitchFamily="34" charset="-122"/>
              </a:rPr>
              <a:t>院校</a:t>
            </a:r>
            <a:r>
              <a:rPr lang="en-US" altLang="zh-CN" b="1" dirty="0" smtClean="0">
                <a:solidFill>
                  <a:srgbClr val="0070C0"/>
                </a:solidFill>
                <a:latin typeface="微软雅黑" panose="020B0503020204020204" pitchFamily="34" charset="-122"/>
                <a:ea typeface="微软雅黑" panose="020B0503020204020204" pitchFamily="34" charset="-122"/>
              </a:rPr>
              <a:t>-</a:t>
            </a:r>
            <a:r>
              <a:rPr lang="zh-CN" altLang="en-US" b="1" dirty="0" smtClean="0">
                <a:solidFill>
                  <a:srgbClr val="0070C0"/>
                </a:solidFill>
                <a:latin typeface="微软雅黑" panose="020B0503020204020204" pitchFamily="34" charset="-122"/>
                <a:ea typeface="微软雅黑" panose="020B0503020204020204" pitchFamily="34" charset="-122"/>
              </a:rPr>
              <a:t>园区</a:t>
            </a:r>
            <a:r>
              <a:rPr lang="zh-CN" altLang="zh-CN" dirty="0" smtClean="0">
                <a:solidFill>
                  <a:prstClr val="black"/>
                </a:solidFill>
                <a:latin typeface="微软雅黑" panose="020B0503020204020204" pitchFamily="34" charset="-122"/>
                <a:ea typeface="微软雅黑" panose="020B0503020204020204" pitchFamily="34" charset="-122"/>
              </a:rPr>
              <a:t>融合</a:t>
            </a:r>
            <a:r>
              <a:rPr lang="zh-CN" altLang="zh-CN" dirty="0">
                <a:solidFill>
                  <a:prstClr val="black"/>
                </a:solidFill>
                <a:latin typeface="微软雅黑" panose="020B0503020204020204" pitchFamily="34" charset="-122"/>
                <a:ea typeface="微软雅黑" panose="020B0503020204020204" pitchFamily="34" charset="-122"/>
              </a:rPr>
              <a:t>发展示范</a:t>
            </a:r>
            <a:r>
              <a:rPr lang="zh-CN" altLang="zh-CN" dirty="0" smtClean="0">
                <a:solidFill>
                  <a:prstClr val="black"/>
                </a:solidFill>
                <a:latin typeface="微软雅黑" panose="020B0503020204020204" pitchFamily="34" charset="-122"/>
                <a:ea typeface="微软雅黑" panose="020B0503020204020204" pitchFamily="34" charset="-122"/>
              </a:rPr>
              <a:t>城</a:t>
            </a:r>
            <a:endParaRPr lang="en-US" altLang="zh-CN" dirty="0" smtClean="0">
              <a:solidFill>
                <a:prstClr val="black"/>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676775" y="3376610"/>
            <a:ext cx="3061273" cy="2587429"/>
            <a:chOff x="4895850" y="3376610"/>
            <a:chExt cx="3061273" cy="2587429"/>
          </a:xfrm>
        </p:grpSpPr>
        <p:sp>
          <p:nvSpPr>
            <p:cNvPr id="2" name="椭圆 1"/>
            <p:cNvSpPr/>
            <p:nvPr/>
          </p:nvSpPr>
          <p:spPr>
            <a:xfrm>
              <a:off x="4895850" y="3376610"/>
              <a:ext cx="1860865" cy="1926230"/>
            </a:xfrm>
            <a:prstGeom prst="ellipse">
              <a:avLst/>
            </a:prstGeom>
            <a:solidFill>
              <a:srgbClr val="2C4E8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216905" y="3376610"/>
              <a:ext cx="1740218" cy="1723030"/>
            </a:xfrm>
            <a:prstGeom prst="ellipse">
              <a:avLst/>
            </a:prstGeom>
            <a:solidFill>
              <a:srgbClr val="2DB3E3">
                <a:alpha val="6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892798" y="4819441"/>
              <a:ext cx="1156016" cy="1144598"/>
            </a:xfrm>
            <a:prstGeom prst="ellipse">
              <a:avLst/>
            </a:prstGeom>
            <a:solidFill>
              <a:srgbClr val="48BD19">
                <a:alpha val="6745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4851398" y="3920979"/>
            <a:ext cx="1086105" cy="415498"/>
          </a:xfrm>
          <a:prstGeom prst="rect">
            <a:avLst/>
          </a:prstGeom>
          <a:noFill/>
        </p:spPr>
        <p:txBody>
          <a:bodyPr wrap="square" rtlCol="0">
            <a:spAutoFit/>
          </a:bodyPr>
          <a:lstStyle/>
          <a:p>
            <a:r>
              <a:rPr lang="zh-CN" altLang="en-US" sz="2100" dirty="0">
                <a:solidFill>
                  <a:schemeClr val="bg1"/>
                </a:solidFill>
                <a:latin typeface="微软雅黑" pitchFamily="34" charset="-122"/>
                <a:ea typeface="微软雅黑" pitchFamily="34" charset="-122"/>
              </a:rPr>
              <a:t>旗舰版</a:t>
            </a:r>
          </a:p>
        </p:txBody>
      </p:sp>
      <p:sp>
        <p:nvSpPr>
          <p:cNvPr id="20" name="TextBox 19"/>
          <p:cNvSpPr txBox="1"/>
          <p:nvPr/>
        </p:nvSpPr>
        <p:spPr>
          <a:xfrm>
            <a:off x="5781834" y="5214768"/>
            <a:ext cx="1086105" cy="353943"/>
          </a:xfrm>
          <a:prstGeom prst="rect">
            <a:avLst/>
          </a:prstGeom>
          <a:noFill/>
        </p:spPr>
        <p:txBody>
          <a:bodyPr wrap="square" rtlCol="0">
            <a:spAutoFit/>
          </a:bodyPr>
          <a:lstStyle/>
          <a:p>
            <a:r>
              <a:rPr lang="zh-CN" altLang="en-US" sz="1700" dirty="0">
                <a:solidFill>
                  <a:schemeClr val="bg1"/>
                </a:solidFill>
                <a:latin typeface="微软雅黑" pitchFamily="34" charset="-122"/>
                <a:ea typeface="微软雅黑" pitchFamily="34" charset="-122"/>
              </a:rPr>
              <a:t>迷你</a:t>
            </a:r>
            <a:r>
              <a:rPr lang="zh-CN" altLang="en-US" sz="1700" dirty="0" smtClean="0">
                <a:solidFill>
                  <a:schemeClr val="bg1"/>
                </a:solidFill>
                <a:latin typeface="微软雅黑" pitchFamily="34" charset="-122"/>
                <a:ea typeface="微软雅黑" pitchFamily="34" charset="-122"/>
              </a:rPr>
              <a:t>版</a:t>
            </a:r>
            <a:endParaRPr lang="zh-CN" altLang="en-US" sz="1700" dirty="0">
              <a:solidFill>
                <a:schemeClr val="bg1"/>
              </a:solidFill>
              <a:latin typeface="微软雅黑" pitchFamily="34" charset="-122"/>
              <a:ea typeface="微软雅黑" pitchFamily="34" charset="-122"/>
            </a:endParaRPr>
          </a:p>
        </p:txBody>
      </p:sp>
      <p:sp>
        <p:nvSpPr>
          <p:cNvPr id="21" name="TextBox 20"/>
          <p:cNvSpPr txBox="1"/>
          <p:nvPr/>
        </p:nvSpPr>
        <p:spPr>
          <a:xfrm>
            <a:off x="6397005" y="4038070"/>
            <a:ext cx="1086105" cy="400110"/>
          </a:xfrm>
          <a:prstGeom prst="rect">
            <a:avLst/>
          </a:prstGeom>
          <a:noFill/>
        </p:spPr>
        <p:txBody>
          <a:bodyPr wrap="square" rtlCol="0">
            <a:spAutoFit/>
          </a:bodyPr>
          <a:lstStyle/>
          <a:p>
            <a:r>
              <a:rPr lang="zh-CN" altLang="en-US" sz="2000" dirty="0">
                <a:solidFill>
                  <a:schemeClr val="bg1"/>
                </a:solidFill>
                <a:latin typeface="微软雅黑" pitchFamily="34" charset="-122"/>
                <a:ea typeface="微软雅黑" pitchFamily="34" charset="-122"/>
              </a:rPr>
              <a:t>标准</a:t>
            </a:r>
            <a:r>
              <a:rPr lang="zh-CN" altLang="en-US" sz="2000" dirty="0" smtClean="0">
                <a:solidFill>
                  <a:schemeClr val="bg1"/>
                </a:solidFill>
                <a:latin typeface="微软雅黑" pitchFamily="34" charset="-122"/>
                <a:ea typeface="微软雅黑" pitchFamily="34" charset="-122"/>
              </a:rPr>
              <a:t>版</a:t>
            </a:r>
            <a:endParaRPr lang="zh-CN" altLang="en-US" sz="2000" dirty="0">
              <a:solidFill>
                <a:schemeClr val="bg1"/>
              </a:solidFill>
              <a:latin typeface="微软雅黑" pitchFamily="34" charset="-122"/>
              <a:ea typeface="微软雅黑" pitchFamily="34" charset="-122"/>
            </a:endParaRPr>
          </a:p>
        </p:txBody>
      </p:sp>
      <p:sp>
        <p:nvSpPr>
          <p:cNvPr id="4" name="TextBox 3"/>
          <p:cNvSpPr txBox="1"/>
          <p:nvPr/>
        </p:nvSpPr>
        <p:spPr>
          <a:xfrm>
            <a:off x="288542" y="3434455"/>
            <a:ext cx="4200525" cy="2631490"/>
          </a:xfrm>
          <a:prstGeom prst="rect">
            <a:avLst/>
          </a:prstGeom>
          <a:noFill/>
          <a:ln>
            <a:solidFill>
              <a:schemeClr val="accent5">
                <a:lumMod val="75000"/>
              </a:schemeClr>
            </a:solidFill>
          </a:ln>
        </p:spPr>
        <p:txBody>
          <a:bodyPr wrap="square" rtlCol="0">
            <a:spAutoFit/>
          </a:bodyPr>
          <a:lstStyle/>
          <a:p>
            <a:pPr marL="285750" indent="-285750">
              <a:lnSpc>
                <a:spcPts val="2200"/>
              </a:lnSpc>
              <a:buFont typeface="Wingdings" pitchFamily="2" charset="2"/>
              <a:buChar char="u"/>
            </a:pPr>
            <a:r>
              <a:rPr lang="zh-CN" altLang="en-US" sz="1400" dirty="0" smtClean="0">
                <a:latin typeface="微软雅黑" pitchFamily="34" charset="-122"/>
                <a:ea typeface="微软雅黑" pitchFamily="34" charset="-122"/>
              </a:rPr>
              <a:t>一二线城市或具备战略前瞻性的节点城市重点建设；</a:t>
            </a:r>
            <a:endParaRPr lang="en-US" altLang="zh-CN" sz="1400" dirty="0">
              <a:latin typeface="微软雅黑" pitchFamily="34" charset="-122"/>
              <a:ea typeface="微软雅黑" pitchFamily="34" charset="-122"/>
            </a:endParaRPr>
          </a:p>
          <a:p>
            <a:pPr marL="285750" indent="-285750">
              <a:lnSpc>
                <a:spcPts val="2200"/>
              </a:lnSpc>
              <a:buFont typeface="Wingdings" pitchFamily="2" charset="2"/>
              <a:buChar char="u"/>
            </a:pPr>
            <a:r>
              <a:rPr lang="zh-CN" altLang="en-US" sz="1400" dirty="0" smtClean="0">
                <a:latin typeface="微软雅黑" pitchFamily="34" charset="-122"/>
                <a:ea typeface="微软雅黑" pitchFamily="34" charset="-122"/>
              </a:rPr>
              <a:t>围绕地方支柱产业、战略性新兴产业、特色产业进行布局；</a:t>
            </a:r>
            <a:endParaRPr lang="en-US" altLang="zh-CN" sz="1400" dirty="0">
              <a:latin typeface="微软雅黑" pitchFamily="34" charset="-122"/>
              <a:ea typeface="微软雅黑" pitchFamily="34" charset="-122"/>
            </a:endParaRPr>
          </a:p>
          <a:p>
            <a:pPr marL="285750" indent="-285750">
              <a:lnSpc>
                <a:spcPts val="2200"/>
              </a:lnSpc>
              <a:buFont typeface="Wingdings" pitchFamily="2" charset="2"/>
              <a:buChar char="u"/>
            </a:pPr>
            <a:r>
              <a:rPr lang="zh-CN" altLang="en-US" sz="1400" dirty="0" smtClean="0">
                <a:latin typeface="微软雅黑" pitchFamily="34" charset="-122"/>
                <a:ea typeface="微软雅黑" pitchFamily="34" charset="-122"/>
              </a:rPr>
              <a:t>构建“中</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高</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应用型本科”贯通式发展体系，聚集产业发展各要素（</a:t>
            </a:r>
            <a:r>
              <a:rPr lang="zh-CN" altLang="en-US" sz="1400" dirty="0">
                <a:solidFill>
                  <a:prstClr val="black"/>
                </a:solidFill>
                <a:latin typeface="微软雅黑" panose="020B0503020204020204" pitchFamily="34" charset="-122"/>
                <a:ea typeface="微软雅黑" panose="020B0503020204020204" pitchFamily="34" charset="-122"/>
              </a:rPr>
              <a:t>人才、资本、技术、管理</a:t>
            </a:r>
            <a:r>
              <a:rPr lang="zh-CN" altLang="en-US" sz="1400" dirty="0" smtClean="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marL="285750" indent="-285750">
              <a:lnSpc>
                <a:spcPts val="2200"/>
              </a:lnSpc>
              <a:buFont typeface="Wingdings" pitchFamily="2" charset="2"/>
              <a:buChar char="u"/>
            </a:pPr>
            <a:r>
              <a:rPr lang="zh-CN" altLang="en-US" sz="1400" dirty="0" smtClean="0">
                <a:latin typeface="微软雅黑" pitchFamily="34" charset="-122"/>
                <a:ea typeface="微软雅黑" pitchFamily="34" charset="-122"/>
              </a:rPr>
              <a:t>实现产教融合园区集约发展、创新发展，打造国泰安产教融合园区典范。</a:t>
            </a:r>
            <a:endParaRPr lang="zh-CN" altLang="en-US" sz="1400" dirty="0">
              <a:latin typeface="微软雅黑" pitchFamily="34" charset="-122"/>
              <a:ea typeface="微软雅黑" pitchFamily="34" charset="-122"/>
            </a:endParaRPr>
          </a:p>
        </p:txBody>
      </p:sp>
      <p:sp>
        <p:nvSpPr>
          <p:cNvPr id="23" name="TextBox 22"/>
          <p:cNvSpPr txBox="1"/>
          <p:nvPr/>
        </p:nvSpPr>
        <p:spPr>
          <a:xfrm>
            <a:off x="7738049" y="4773954"/>
            <a:ext cx="4112651" cy="1374735"/>
          </a:xfrm>
          <a:prstGeom prst="rect">
            <a:avLst/>
          </a:prstGeom>
          <a:noFill/>
          <a:ln>
            <a:solidFill>
              <a:srgbClr val="75B44A"/>
            </a:solidFill>
          </a:ln>
        </p:spPr>
        <p:txBody>
          <a:bodyPr wrap="square" rtlCol="0">
            <a:spAutoFit/>
          </a:bodyPr>
          <a:lstStyle/>
          <a:p>
            <a:pPr marL="285750" indent="-285750">
              <a:lnSpc>
                <a:spcPts val="2000"/>
              </a:lnSpc>
              <a:buFont typeface="Wingdings" pitchFamily="2" charset="2"/>
              <a:buChar char="u"/>
            </a:pPr>
            <a:r>
              <a:rPr lang="zh-CN" altLang="en-US" sz="1400" dirty="0" smtClean="0">
                <a:latin typeface="微软雅黑" pitchFamily="34" charset="-122"/>
                <a:ea typeface="微软雅黑" pitchFamily="34" charset="-122"/>
              </a:rPr>
              <a:t>从县域经济发展实际出发，</a:t>
            </a:r>
            <a:r>
              <a:rPr lang="zh-CN" altLang="en-US" sz="1400" dirty="0">
                <a:latin typeface="微软雅黑" pitchFamily="34" charset="-122"/>
                <a:ea typeface="微软雅黑" pitchFamily="34" charset="-122"/>
              </a:rPr>
              <a:t>为县域职业教育</a:t>
            </a:r>
            <a:r>
              <a:rPr lang="zh-CN" altLang="en-US" sz="1400" dirty="0" smtClean="0">
                <a:latin typeface="微软雅黑" pitchFamily="34" charset="-122"/>
                <a:ea typeface="微软雅黑" pitchFamily="34" charset="-122"/>
              </a:rPr>
              <a:t>或中职职教园区定制的迷你版产教融合园区；</a:t>
            </a:r>
            <a:endParaRPr lang="en-US" altLang="zh-CN" sz="1400" dirty="0" smtClean="0">
              <a:latin typeface="微软雅黑" pitchFamily="34" charset="-122"/>
              <a:ea typeface="微软雅黑" pitchFamily="34" charset="-122"/>
            </a:endParaRPr>
          </a:p>
          <a:p>
            <a:pPr marL="285750" indent="-285750">
              <a:lnSpc>
                <a:spcPts val="2000"/>
              </a:lnSpc>
              <a:buFont typeface="Wingdings" pitchFamily="2" charset="2"/>
              <a:buChar char="u"/>
            </a:pPr>
            <a:r>
              <a:rPr lang="zh-CN" altLang="en-US" sz="1400" dirty="0">
                <a:latin typeface="微软雅黑" pitchFamily="34" charset="-122"/>
                <a:ea typeface="微软雅黑" pitchFamily="34" charset="-122"/>
              </a:rPr>
              <a:t>主要</a:t>
            </a:r>
            <a:r>
              <a:rPr lang="zh-CN" altLang="en-US" sz="1400" dirty="0" smtClean="0">
                <a:latin typeface="微软雅黑" pitchFamily="34" charset="-122"/>
                <a:ea typeface="微软雅黑" pitchFamily="34" charset="-122"/>
              </a:rPr>
              <a:t>聚焦在职业教育（特别是中职）与地方产业的融合发展，凸显技能人才对地方产业的推动作用。</a:t>
            </a:r>
            <a:endParaRPr lang="zh-CN" altLang="en-US" sz="1400" dirty="0">
              <a:latin typeface="微软雅黑" pitchFamily="34" charset="-122"/>
              <a:ea typeface="微软雅黑" pitchFamily="34" charset="-122"/>
            </a:endParaRPr>
          </a:p>
        </p:txBody>
      </p:sp>
      <p:sp>
        <p:nvSpPr>
          <p:cNvPr id="24" name="TextBox 23"/>
          <p:cNvSpPr txBox="1"/>
          <p:nvPr/>
        </p:nvSpPr>
        <p:spPr>
          <a:xfrm>
            <a:off x="7738049" y="3045393"/>
            <a:ext cx="4112652" cy="1631216"/>
          </a:xfrm>
          <a:prstGeom prst="rect">
            <a:avLst/>
          </a:prstGeom>
          <a:noFill/>
          <a:ln>
            <a:solidFill>
              <a:srgbClr val="51BADF"/>
            </a:solidFill>
          </a:ln>
        </p:spPr>
        <p:txBody>
          <a:bodyPr wrap="square" rtlCol="0">
            <a:spAutoFit/>
          </a:bodyPr>
          <a:lstStyle/>
          <a:p>
            <a:pPr marL="285750" indent="-285750">
              <a:lnSpc>
                <a:spcPts val="2000"/>
              </a:lnSpc>
              <a:buFont typeface="Wingdings" pitchFamily="2" charset="2"/>
              <a:buChar char="u"/>
            </a:pPr>
            <a:r>
              <a:rPr lang="zh-CN" altLang="en-US" sz="1400" dirty="0">
                <a:latin typeface="微软雅黑" pitchFamily="34" charset="-122"/>
                <a:ea typeface="微软雅黑" pitchFamily="34" charset="-122"/>
              </a:rPr>
              <a:t>主要</a:t>
            </a:r>
            <a:r>
              <a:rPr lang="zh-CN" altLang="en-US" sz="1400" dirty="0" smtClean="0">
                <a:latin typeface="微软雅黑" pitchFamily="34" charset="-122"/>
                <a:ea typeface="微软雅黑" pitchFamily="34" charset="-122"/>
              </a:rPr>
              <a:t>选择高</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中职院校、产业园、国泰安双创中心、政校企共建机构，其余元素可根据实际需求有针对性地选择；</a:t>
            </a:r>
            <a:endParaRPr lang="en-US" altLang="zh-CN" sz="1400" dirty="0" smtClean="0">
              <a:latin typeface="微软雅黑" pitchFamily="34" charset="-122"/>
              <a:ea typeface="微软雅黑" pitchFamily="34" charset="-122"/>
            </a:endParaRPr>
          </a:p>
          <a:p>
            <a:pPr marL="285750" indent="-285750">
              <a:lnSpc>
                <a:spcPts val="2000"/>
              </a:lnSpc>
              <a:buFont typeface="Wingdings" pitchFamily="2" charset="2"/>
              <a:buChar char="u"/>
            </a:pPr>
            <a:r>
              <a:rPr lang="zh-CN" altLang="en-US" sz="1400" dirty="0">
                <a:latin typeface="微软雅黑" pitchFamily="34" charset="-122"/>
                <a:ea typeface="微软雅黑" pitchFamily="34" charset="-122"/>
              </a:rPr>
              <a:t>打造地方特色</a:t>
            </a:r>
            <a:r>
              <a:rPr lang="zh-CN" altLang="en-US" sz="1400" dirty="0" smtClean="0">
                <a:latin typeface="微软雅黑" pitchFamily="34" charset="-122"/>
                <a:ea typeface="微软雅黑" pitchFamily="34" charset="-122"/>
              </a:rPr>
              <a:t>鲜明的标准版产教融合园区；</a:t>
            </a:r>
            <a:endParaRPr lang="en-US" altLang="zh-CN" sz="1400" dirty="0" smtClean="0">
              <a:latin typeface="微软雅黑" pitchFamily="34" charset="-122"/>
              <a:ea typeface="微软雅黑" pitchFamily="34" charset="-122"/>
            </a:endParaRPr>
          </a:p>
          <a:p>
            <a:pPr marL="285750" indent="-285750">
              <a:lnSpc>
                <a:spcPts val="2000"/>
              </a:lnSpc>
              <a:buFont typeface="Wingdings" pitchFamily="2" charset="2"/>
              <a:buChar char="u"/>
            </a:pPr>
            <a:r>
              <a:rPr lang="zh-CN" altLang="en-US" sz="1400" dirty="0">
                <a:latin typeface="微软雅黑" pitchFamily="34" charset="-122"/>
                <a:ea typeface="微软雅黑" pitchFamily="34" charset="-122"/>
              </a:rPr>
              <a:t>促进</a:t>
            </a:r>
            <a:r>
              <a:rPr lang="zh-CN" altLang="en-US" sz="1400" dirty="0" smtClean="0">
                <a:latin typeface="微软雅黑" pitchFamily="34" charset="-122"/>
                <a:ea typeface="微软雅黑" pitchFamily="34" charset="-122"/>
              </a:rPr>
              <a:t>区域职业教育、产业经济集约发展、特色发展。</a:t>
            </a:r>
            <a:endParaRPr lang="zh-CN" altLang="en-US" sz="1400" dirty="0">
              <a:latin typeface="微软雅黑" pitchFamily="34" charset="-122"/>
              <a:ea typeface="微软雅黑" pitchFamily="34" charset="-122"/>
            </a:endParaRPr>
          </a:p>
        </p:txBody>
      </p:sp>
      <p:sp>
        <p:nvSpPr>
          <p:cNvPr id="34" name="MH_Other_5"/>
          <p:cNvSpPr>
            <a:spLocks noChangeArrowheads="1"/>
          </p:cNvSpPr>
          <p:nvPr>
            <p:custDataLst>
              <p:tags r:id="rId1"/>
            </p:custDataLst>
          </p:nvPr>
        </p:nvSpPr>
        <p:spPr bwMode="auto">
          <a:xfrm>
            <a:off x="239795" y="959548"/>
            <a:ext cx="265580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a:t>
            </a:r>
            <a:r>
              <a:rPr lang="zh-CN" altLang="en-US" sz="2000" b="1" kern="0" dirty="0" smtClean="0">
                <a:solidFill>
                  <a:prstClr val="white"/>
                </a:solidFill>
                <a:latin typeface="微软雅黑" panose="020B0503020204020204" pitchFamily="34" charset="-122"/>
                <a:ea typeface="微软雅黑" panose="020B0503020204020204" pitchFamily="34" charset="-122"/>
              </a:rPr>
              <a:t> 项目</a:t>
            </a:r>
            <a:r>
              <a:rPr lang="zh-CN" altLang="en-US" sz="2000" b="1" dirty="0" smtClean="0">
                <a:solidFill>
                  <a:srgbClr val="FFFFFF"/>
                </a:solidFill>
                <a:ea typeface="微软雅黑" pitchFamily="34" charset="-122"/>
              </a:rPr>
              <a:t>建设思路</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2" y="404813"/>
            <a:ext cx="11630023" cy="241230"/>
            <a:chOff x="2" y="404813"/>
            <a:chExt cx="9227131" cy="241230"/>
          </a:xfrm>
        </p:grpSpPr>
        <p:grpSp>
          <p:nvGrpSpPr>
            <p:cNvPr id="57" name="组合 56"/>
            <p:cNvGrpSpPr/>
            <p:nvPr/>
          </p:nvGrpSpPr>
          <p:grpSpPr>
            <a:xfrm>
              <a:off x="2" y="404813"/>
              <a:ext cx="1768415" cy="241230"/>
              <a:chOff x="0" y="404813"/>
              <a:chExt cx="1794013" cy="241230"/>
            </a:xfrm>
          </p:grpSpPr>
          <p:cxnSp>
            <p:nvCxnSpPr>
              <p:cNvPr id="59" name="直接连接符 58"/>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58" name="直接连接符 57"/>
            <p:cNvCxnSpPr/>
            <p:nvPr/>
          </p:nvCxnSpPr>
          <p:spPr>
            <a:xfrm>
              <a:off x="1768417" y="404813"/>
              <a:ext cx="74587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0372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8"/>
</p:tagLst>
</file>

<file path=ppt/tags/tag100.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101.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102.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ags/tag103.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10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9"/>
</p:tagLst>
</file>

<file path=ppt/tags/tag12.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10"/>
</p:tagLst>
</file>

<file path=ppt/tags/tag16.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11"/>
</p:tagLst>
</file>

<file path=ppt/tags/tag17.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4"/>
</p:tagLst>
</file>

<file path=ppt/tags/tag27.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5"/>
</p:tagLst>
</file>

<file path=ppt/tags/tag28.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6"/>
</p:tagLst>
</file>

<file path=ppt/tags/tag29.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0.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7"/>
</p:tagLst>
</file>

<file path=ppt/tags/tag3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SubTitle"/>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Other"/>
  <p:tag name="MH_ORDER" val="5"/>
</p:tagLst>
</file>

<file path=ppt/tags/tag34.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SubTitle"/>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Other"/>
  <p:tag name="MH_ORDER" val="6"/>
</p:tagLst>
</file>

<file path=ppt/tags/tag36.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SubTitle"/>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Other"/>
  <p:tag name="MH_ORDER" val="4"/>
</p:tagLst>
</file>

<file path=ppt/tags/tag38.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SubTitle"/>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3"/>
</p:tagLst>
</file>

<file path=ppt/tags/tag40.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Sub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Other"/>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SubTitle"/>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Other"/>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Other"/>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Other"/>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Other"/>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Other"/>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4"/>
</p:tagLst>
</file>

<file path=ppt/tags/tag50.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Text"/>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SubTitle"/>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Text"/>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SubTitle"/>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Text"/>
  <p:tag name="MH_ORDER" val="3"/>
</p:tagLst>
</file>

<file path=ppt/tags/tag55.xml><?xml version="1.0" encoding="utf-8"?>
<p:tagLst xmlns:a="http://schemas.openxmlformats.org/drawingml/2006/main" xmlns:r="http://schemas.openxmlformats.org/officeDocument/2006/relationships" xmlns:p="http://schemas.openxmlformats.org/presentationml/2006/main">
  <p:tag name="MH" val="20170504174027"/>
  <p:tag name="MH_LIBRARY" val="GRAPHIC"/>
  <p:tag name="MH_TYPE" val="SubTitle"/>
  <p:tag name="MH_ORDER" val="3"/>
</p:tagLst>
</file>

<file path=ppt/tags/tag5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SubTitle"/>
  <p:tag name="MH_ORDER" val="2"/>
</p:tagLst>
</file>

<file path=ppt/tags/tag5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5"/>
</p:tagLst>
</file>

<file path=ppt/tags/tag6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1.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Other"/>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Other"/>
  <p:tag name="MH_ORDER" val="3"/>
</p:tagLst>
</file>

<file path=ppt/tags/tag63.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Other"/>
  <p:tag name="MH_ORDER" val="4"/>
</p:tagLst>
</file>

<file path=ppt/tags/tag64.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Other"/>
  <p:tag name="MH_ORDER" val="2"/>
</p:tagLst>
</file>

<file path=ppt/tags/tag65.xml><?xml version="1.0" encoding="utf-8"?>
<p:tagLst xmlns:a="http://schemas.openxmlformats.org/drawingml/2006/main" xmlns:r="http://schemas.openxmlformats.org/officeDocument/2006/relationships" xmlns:p="http://schemas.openxmlformats.org/presentationml/2006/main">
  <p:tag name="MH" val="20170420171451"/>
  <p:tag name="MH_LIBRARY" val="GRAPHIC"/>
  <p:tag name="MH_TYPE" val="SubTitle"/>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70420171451"/>
  <p:tag name="MH_LIBRARY" val="GRAPHIC"/>
  <p:tag name="MH_TYPE" val="SubTitle"/>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70420171451"/>
  <p:tag name="MH_LIBRARY" val="GRAPHIC"/>
  <p:tag name="MH_TYPE" val="SubTitle"/>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70420171451"/>
  <p:tag name="MH_LIBRARY" val="GRAPHIC"/>
  <p:tag name="MH_TYPE" val="SubTitle"/>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70420171451"/>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6"/>
</p:tagLst>
</file>

<file path=ppt/tags/tag70.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SubTitle"/>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Other"/>
  <p:tag name="MH_ORDER" val="5"/>
</p:tagLst>
</file>

<file path=ppt/tags/tag72.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SubTitle"/>
  <p:tag name="MH_ORDER" val="4"/>
</p:tagLst>
</file>

<file path=ppt/tags/tag73.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Other"/>
  <p:tag name="MH_ORDER" val="7"/>
</p:tagLst>
</file>

<file path=ppt/tags/tag74.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SubTitle"/>
  <p:tag name="MH_ORDER" val="3"/>
</p:tagLst>
</file>

<file path=ppt/tags/tag75.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Other"/>
  <p:tag name="MH_ORDER" val="6"/>
</p:tagLst>
</file>

<file path=ppt/tags/tag76.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SubTitle"/>
  <p:tag name="MH_ORDER" val="2"/>
</p:tagLst>
</file>

<file path=ppt/tags/tag77.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Other"/>
  <p:tag name="MH_ORDER" val="5"/>
</p:tagLst>
</file>

<file path=ppt/tags/tag78.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SubTitle"/>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70420170407"/>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Other"/>
  <p:tag name="MH_ORDER" val="7"/>
</p:tagLst>
</file>

<file path=ppt/tags/tag80.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Freeform 109"/>
</p:tagLst>
</file>

<file path=ppt/tags/tag81.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Oval 85"/>
</p:tagLst>
</file>

<file path=ppt/tags/tag82.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Oval 113"/>
</p:tagLst>
</file>

<file path=ppt/tags/tag83.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Oval 116"/>
</p:tagLst>
</file>

<file path=ppt/tags/tag84.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Oval 119"/>
</p:tagLst>
</file>

<file path=ppt/tags/tag85.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Isosceles Triangle 137"/>
</p:tagLst>
</file>

<file path=ppt/tags/tag86.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Isosceles Triangle 138"/>
</p:tagLst>
</file>

<file path=ppt/tags/tag87.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Isosceles Triangle 139"/>
</p:tagLst>
</file>

<file path=ppt/tags/tag88.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文本框 19"/>
</p:tagLst>
</file>

<file path=ppt/tags/tag89.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文本框 20"/>
</p:tagLst>
</file>

<file path=ppt/tags/tag9.xml><?xml version="1.0" encoding="utf-8"?>
<p:tagLst xmlns:a="http://schemas.openxmlformats.org/drawingml/2006/main" xmlns:r="http://schemas.openxmlformats.org/officeDocument/2006/relationships" xmlns:p="http://schemas.openxmlformats.org/presentationml/2006/main">
  <p:tag name="MH" val="20170620135532"/>
  <p:tag name="MH_LIBRARY" val="GRAPHIC"/>
  <p:tag name="MH_TYPE" val="SubTitle"/>
  <p:tag name="MH_ORDER" val="1"/>
</p:tagLst>
</file>

<file path=ppt/tags/tag90.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文本框 21"/>
</p:tagLst>
</file>

<file path=ppt/tags/tag91.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文本框 23"/>
</p:tagLst>
</file>

<file path=ppt/tags/tag92.xml><?xml version="1.0" encoding="utf-8"?>
<p:tagLst xmlns:a="http://schemas.openxmlformats.org/drawingml/2006/main" xmlns:r="http://schemas.openxmlformats.org/officeDocument/2006/relationships" xmlns:p="http://schemas.openxmlformats.org/presentationml/2006/main">
  <p:tag name="MH" val="20170511140340"/>
  <p:tag name="MH_LIBRARY" val="GRAPHIC"/>
  <p:tag name="MH_ORDER" val="Isosceles Triangle 137"/>
</p:tagLst>
</file>

<file path=ppt/tags/tag9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7.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99.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5420</TotalTime>
  <Words>4290</Words>
  <Application>Microsoft Office PowerPoint</Application>
  <PresentationFormat>自定义</PresentationFormat>
  <Paragraphs>623</Paragraphs>
  <Slides>32</Slides>
  <Notes>0</Notes>
  <HiddenSlides>0</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32</vt:i4>
      </vt:variant>
    </vt:vector>
  </HeadingPairs>
  <TitlesOfParts>
    <vt:vector size="37" baseType="lpstr">
      <vt:lpstr>Office 主题</vt:lpstr>
      <vt:lpstr>1_Office 主题</vt:lpstr>
      <vt:lpstr>2_Office 主题</vt:lpstr>
      <vt:lpstr>4_Office 主题</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gta</cp:lastModifiedBy>
  <cp:revision>712</cp:revision>
  <dcterms:created xsi:type="dcterms:W3CDTF">2016-11-24T01:14:56Z</dcterms:created>
  <dcterms:modified xsi:type="dcterms:W3CDTF">2018-09-04T07:02:07Z</dcterms:modified>
</cp:coreProperties>
</file>